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 id="2147483991" r:id="rId5"/>
  </p:sldMasterIdLst>
  <p:notesMasterIdLst>
    <p:notesMasterId r:id="rId68"/>
  </p:notesMasterIdLst>
  <p:handoutMasterIdLst>
    <p:handoutMasterId r:id="rId69"/>
  </p:handoutMasterIdLst>
  <p:sldIdLst>
    <p:sldId id="351" r:id="rId6"/>
    <p:sldId id="960" r:id="rId7"/>
    <p:sldId id="1051" r:id="rId8"/>
    <p:sldId id="994" r:id="rId9"/>
    <p:sldId id="1024" r:id="rId10"/>
    <p:sldId id="1015" r:id="rId11"/>
    <p:sldId id="1061" r:id="rId12"/>
    <p:sldId id="1016" r:id="rId13"/>
    <p:sldId id="1017" r:id="rId14"/>
    <p:sldId id="1055" r:id="rId15"/>
    <p:sldId id="1058" r:id="rId16"/>
    <p:sldId id="1018" r:id="rId17"/>
    <p:sldId id="1019" r:id="rId18"/>
    <p:sldId id="1062" r:id="rId19"/>
    <p:sldId id="1020" r:id="rId20"/>
    <p:sldId id="1063" r:id="rId21"/>
    <p:sldId id="1021" r:id="rId22"/>
    <p:sldId id="1064" r:id="rId23"/>
    <p:sldId id="1036" r:id="rId24"/>
    <p:sldId id="1065" r:id="rId25"/>
    <p:sldId id="1023" r:id="rId26"/>
    <p:sldId id="1066" r:id="rId27"/>
    <p:sldId id="1052" r:id="rId28"/>
    <p:sldId id="1037" r:id="rId29"/>
    <p:sldId id="1067" r:id="rId30"/>
    <p:sldId id="1039" r:id="rId31"/>
    <p:sldId id="1068" r:id="rId32"/>
    <p:sldId id="1040" r:id="rId33"/>
    <p:sldId id="1069" r:id="rId34"/>
    <p:sldId id="1046" r:id="rId35"/>
    <p:sldId id="1070" r:id="rId36"/>
    <p:sldId id="1041" r:id="rId37"/>
    <p:sldId id="1071" r:id="rId38"/>
    <p:sldId id="1042" r:id="rId39"/>
    <p:sldId id="1072" r:id="rId40"/>
    <p:sldId id="1043" r:id="rId41"/>
    <p:sldId id="1073" r:id="rId42"/>
    <p:sldId id="1044" r:id="rId43"/>
    <p:sldId id="1074" r:id="rId44"/>
    <p:sldId id="1045" r:id="rId45"/>
    <p:sldId id="1075" r:id="rId46"/>
    <p:sldId id="1047" r:id="rId47"/>
    <p:sldId id="1059" r:id="rId48"/>
    <p:sldId id="1060" r:id="rId49"/>
    <p:sldId id="1076" r:id="rId50"/>
    <p:sldId id="1048" r:id="rId51"/>
    <p:sldId id="1049" r:id="rId52"/>
    <p:sldId id="1077" r:id="rId53"/>
    <p:sldId id="1029" r:id="rId54"/>
    <p:sldId id="1078" r:id="rId55"/>
    <p:sldId id="968" r:id="rId56"/>
    <p:sldId id="1079" r:id="rId57"/>
    <p:sldId id="1056" r:id="rId58"/>
    <p:sldId id="969" r:id="rId59"/>
    <p:sldId id="1038" r:id="rId60"/>
    <p:sldId id="1053" r:id="rId61"/>
    <p:sldId id="1057" r:id="rId62"/>
    <p:sldId id="1080" r:id="rId63"/>
    <p:sldId id="1054" r:id="rId64"/>
    <p:sldId id="972" r:id="rId65"/>
    <p:sldId id="1081" r:id="rId66"/>
    <p:sldId id="440" r:id="rId67"/>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94"/>
  </p:normalViewPr>
  <p:slideViewPr>
    <p:cSldViewPr snapToGrid="0">
      <p:cViewPr>
        <p:scale>
          <a:sx n="75" d="100"/>
          <a:sy n="75" d="100"/>
        </p:scale>
        <p:origin x="2112" y="79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3/10/2022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3/10/2022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98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0196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Default offset mode in document is off, but in vits  command configuration is slave</a:t>
            </a:r>
          </a:p>
          <a:p>
            <a:r>
              <a:rPr lang="zh-CN" altLang="en-US" dirty="0"/>
              <a:t>测试后应该是</a:t>
            </a:r>
            <a:r>
              <a:rPr lang="en-US" altLang="zh-CN" dirty="0"/>
              <a:t>slave</a:t>
            </a:r>
            <a:r>
              <a:rPr lang="zh-CN" altLang="en-US" dirty="0"/>
              <a:t>，文档描述有误</a:t>
            </a:r>
            <a:endParaRPr lang="en-US" dirty="0"/>
          </a:p>
        </p:txBody>
      </p:sp>
    </p:spTree>
    <p:extLst>
      <p:ext uri="{BB962C8B-B14F-4D97-AF65-F5344CB8AC3E}">
        <p14:creationId xmlns:p14="http://schemas.microsoft.com/office/powerpoint/2010/main" val="298528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Default offset mode in document is off, but in vits  command configuration is slave</a:t>
            </a:r>
          </a:p>
          <a:p>
            <a:r>
              <a:rPr lang="zh-CN" altLang="en-US" dirty="0"/>
              <a:t>测试后应该是</a:t>
            </a:r>
            <a:r>
              <a:rPr lang="en-US" altLang="zh-CN" dirty="0"/>
              <a:t>slave</a:t>
            </a:r>
            <a:r>
              <a:rPr lang="zh-CN" altLang="en-US" dirty="0"/>
              <a:t>，文档描述有误</a:t>
            </a:r>
            <a:endParaRPr lang="en-US" dirty="0"/>
          </a:p>
        </p:txBody>
      </p:sp>
    </p:spTree>
    <p:extLst>
      <p:ext uri="{BB962C8B-B14F-4D97-AF65-F5344CB8AC3E}">
        <p14:creationId xmlns:p14="http://schemas.microsoft.com/office/powerpoint/2010/main" val="298528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385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85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such a table now</a:t>
            </a:r>
          </a:p>
        </p:txBody>
      </p:sp>
    </p:spTree>
    <p:extLst>
      <p:ext uri="{BB962C8B-B14F-4D97-AF65-F5344CB8AC3E}">
        <p14:creationId xmlns:p14="http://schemas.microsoft.com/office/powerpoint/2010/main" val="345674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6274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627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024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743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743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Ug1399 Page 264 </a:t>
            </a:r>
            <a:r>
              <a:rPr lang="en-US" sz="1200" b="0" i="0" kern="1200" dirty="0">
                <a:solidFill>
                  <a:schemeClr val="tx1"/>
                </a:solidFill>
                <a:effectLst/>
                <a:latin typeface="Arial" charset="0"/>
                <a:ea typeface="+mn-ea"/>
                <a:cs typeface="+mn-cs"/>
              </a:rPr>
              <a:t>S_AXILITE and Port-Level Protocols</a:t>
            </a:r>
            <a:endParaRPr lang="en-US" dirty="0"/>
          </a:p>
        </p:txBody>
      </p:sp>
    </p:spTree>
    <p:extLst>
      <p:ext uri="{BB962C8B-B14F-4D97-AF65-F5344CB8AC3E}">
        <p14:creationId xmlns:p14="http://schemas.microsoft.com/office/powerpoint/2010/main" val="20273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Ug1399 Page 264 </a:t>
            </a:r>
            <a:r>
              <a:rPr lang="en-US" sz="1200" b="0" i="0" kern="1200" dirty="0">
                <a:solidFill>
                  <a:schemeClr val="tx1"/>
                </a:solidFill>
                <a:effectLst/>
                <a:latin typeface="Arial" charset="0"/>
                <a:ea typeface="+mn-ea"/>
                <a:cs typeface="+mn-cs"/>
              </a:rPr>
              <a:t>S_AXILITE and Port-Level Protocols</a:t>
            </a:r>
            <a:endParaRPr lang="en-US" dirty="0"/>
          </a:p>
        </p:txBody>
      </p:sp>
    </p:spTree>
    <p:extLst>
      <p:ext uri="{BB962C8B-B14F-4D97-AF65-F5344CB8AC3E}">
        <p14:creationId xmlns:p14="http://schemas.microsoft.com/office/powerpoint/2010/main" val="202737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find match information </a:t>
            </a:r>
          </a:p>
        </p:txBody>
      </p:sp>
    </p:spTree>
    <p:extLst>
      <p:ext uri="{BB962C8B-B14F-4D97-AF65-F5344CB8AC3E}">
        <p14:creationId xmlns:p14="http://schemas.microsoft.com/office/powerpoint/2010/main" val="346973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find match information </a:t>
            </a:r>
          </a:p>
        </p:txBody>
      </p:sp>
    </p:spTree>
    <p:extLst>
      <p:ext uri="{BB962C8B-B14F-4D97-AF65-F5344CB8AC3E}">
        <p14:creationId xmlns:p14="http://schemas.microsoft.com/office/powerpoint/2010/main" val="346973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0196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72792507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05732433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94491546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5"/>
            <a:ext cx="7417990" cy="1092607"/>
          </a:xfrm>
        </p:spPr>
        <p:txBody>
          <a:bodyPr wrap="square">
            <a:sp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8" name="object 6">
            <a:extLst>
              <a:ext uri="{FF2B5EF4-FFF2-40B4-BE49-F238E27FC236}">
                <a16:creationId xmlns:a16="http://schemas.microsoft.com/office/drawing/2014/main" id="{F6833D8A-D81B-AA4D-BC0C-B9F9B99BDC1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3" name="object 6">
            <a:extLst>
              <a:ext uri="{FF2B5EF4-FFF2-40B4-BE49-F238E27FC236}">
                <a16:creationId xmlns:a16="http://schemas.microsoft.com/office/drawing/2014/main" id="{6DC90665-93DD-BA43-AEB2-9473ED9E14A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7" name="object 6">
            <a:extLst>
              <a:ext uri="{FF2B5EF4-FFF2-40B4-BE49-F238E27FC236}">
                <a16:creationId xmlns:a16="http://schemas.microsoft.com/office/drawing/2014/main" id="{B1B3D47F-2C53-4E4B-A632-F9836852D48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6" name="Rectangle 5"/>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descr="ww.png">
            <a:extLst>
              <a:ext uri="{FF2B5EF4-FFF2-40B4-BE49-F238E27FC236}">
                <a16:creationId xmlns:a16="http://schemas.microsoft.com/office/drawing/2014/main" id="{BD515A1B-E781-9542-B11E-020D7530B5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18" name="object 6">
            <a:extLst>
              <a:ext uri="{FF2B5EF4-FFF2-40B4-BE49-F238E27FC236}">
                <a16:creationId xmlns:a16="http://schemas.microsoft.com/office/drawing/2014/main" id="{30CB90D7-B2ED-5F4B-9C4A-4C5F388B660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2" name="object 6">
            <a:extLst>
              <a:ext uri="{FF2B5EF4-FFF2-40B4-BE49-F238E27FC236}">
                <a16:creationId xmlns:a16="http://schemas.microsoft.com/office/drawing/2014/main" id="{B3322536-4D68-4C45-93CB-EBED08E3C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5" name="Picture 4">
            <a:extLst>
              <a:ext uri="{FF2B5EF4-FFF2-40B4-BE49-F238E27FC236}">
                <a16:creationId xmlns:a16="http://schemas.microsoft.com/office/drawing/2014/main" id="{A2289EF4-0CD0-CE40-B328-01966A945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4" name="object 6">
            <a:extLst>
              <a:ext uri="{FF2B5EF4-FFF2-40B4-BE49-F238E27FC236}">
                <a16:creationId xmlns:a16="http://schemas.microsoft.com/office/drawing/2014/main" id="{8C16838A-F495-2546-9F44-BF6397F12E0C}"/>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5" name="Picture 14">
            <a:extLst>
              <a:ext uri="{FF2B5EF4-FFF2-40B4-BE49-F238E27FC236}">
                <a16:creationId xmlns:a16="http://schemas.microsoft.com/office/drawing/2014/main" id="{3D4E9A42-40D8-6146-BC40-79DAE6208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9" name="object 6">
            <a:extLst>
              <a:ext uri="{FF2B5EF4-FFF2-40B4-BE49-F238E27FC236}">
                <a16:creationId xmlns:a16="http://schemas.microsoft.com/office/drawing/2014/main" id="{2EF15590-5F1E-D542-BD85-EFD08C30A69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67CB4086-1311-4B49-818E-196624494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4" name="object 6">
            <a:extLst>
              <a:ext uri="{FF2B5EF4-FFF2-40B4-BE49-F238E27FC236}">
                <a16:creationId xmlns:a16="http://schemas.microsoft.com/office/drawing/2014/main" id="{F0122A65-85C0-6541-8107-BF11595575F3}"/>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46713B90-AF64-CD41-A82E-7B206B39F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637101815"/>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F99C1-A850-AA46-A3A6-13755C4E5C5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2" name="Name, Title, Date"/>
          <p:cNvSpPr>
            <a:spLocks noGrp="1"/>
          </p:cNvSpPr>
          <p:nvPr>
            <p:ph type="subTitle" idx="1" hasCustomPrompt="1"/>
          </p:nvPr>
        </p:nvSpPr>
        <p:spPr>
          <a:xfrm>
            <a:off x="872570" y="4513635"/>
            <a:ext cx="4877066" cy="1092607"/>
          </a:xfrm>
        </p:spPr>
        <p:txBody>
          <a:bodyPr>
            <a:norm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6" name="object 6">
            <a:extLst>
              <a:ext uri="{FF2B5EF4-FFF2-40B4-BE49-F238E27FC236}">
                <a16:creationId xmlns:a16="http://schemas.microsoft.com/office/drawing/2014/main" id="{79F46B48-C01A-1340-8C6B-DA07FABAAD3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0" name="object 6">
            <a:extLst>
              <a:ext uri="{FF2B5EF4-FFF2-40B4-BE49-F238E27FC236}">
                <a16:creationId xmlns:a16="http://schemas.microsoft.com/office/drawing/2014/main" id="{529EC48C-88EC-4F48-B6BB-B7BB27D37DBD}"/>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4" name="object 6">
            <a:extLst>
              <a:ext uri="{FF2B5EF4-FFF2-40B4-BE49-F238E27FC236}">
                <a16:creationId xmlns:a16="http://schemas.microsoft.com/office/drawing/2014/main" id="{14E96798-EC8B-FA4C-AC7D-DE75AF3811A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Rectangle 2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5" name="Picture 24" descr="ww.png">
            <a:extLst>
              <a:ext uri="{FF2B5EF4-FFF2-40B4-BE49-F238E27FC236}">
                <a16:creationId xmlns:a16="http://schemas.microsoft.com/office/drawing/2014/main" id="{6CB568A7-486F-7E43-8841-829B65783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26" name="object 6">
            <a:extLst>
              <a:ext uri="{FF2B5EF4-FFF2-40B4-BE49-F238E27FC236}">
                <a16:creationId xmlns:a16="http://schemas.microsoft.com/office/drawing/2014/main" id="{55A0589D-3199-824F-BB2E-0165FD1B46B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0" name="object 6">
            <a:extLst>
              <a:ext uri="{FF2B5EF4-FFF2-40B4-BE49-F238E27FC236}">
                <a16:creationId xmlns:a16="http://schemas.microsoft.com/office/drawing/2014/main" id="{4AB8CBEA-6665-9A4C-BAFF-830C38095BF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2" name="Picture 31">
            <a:extLst>
              <a:ext uri="{FF2B5EF4-FFF2-40B4-BE49-F238E27FC236}">
                <a16:creationId xmlns:a16="http://schemas.microsoft.com/office/drawing/2014/main" id="{BBC7CEB1-422C-D04C-9AF5-6F9B7A714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5" name="object 6">
            <a:extLst>
              <a:ext uri="{FF2B5EF4-FFF2-40B4-BE49-F238E27FC236}">
                <a16:creationId xmlns:a16="http://schemas.microsoft.com/office/drawing/2014/main" id="{C6EFF017-BB71-2946-8429-D5C445CE839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CD59F683-89D6-C24E-B6D3-272BC62A2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8" name="object 6">
            <a:extLst>
              <a:ext uri="{FF2B5EF4-FFF2-40B4-BE49-F238E27FC236}">
                <a16:creationId xmlns:a16="http://schemas.microsoft.com/office/drawing/2014/main" id="{BCF7B235-4328-1747-AC5E-57DC6D753214}"/>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9" name="Picture 18">
            <a:extLst>
              <a:ext uri="{FF2B5EF4-FFF2-40B4-BE49-F238E27FC236}">
                <a16:creationId xmlns:a16="http://schemas.microsoft.com/office/drawing/2014/main" id="{6A880B90-D46C-0D44-8AFE-4A062DD38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1" name="object 6">
            <a:extLst>
              <a:ext uri="{FF2B5EF4-FFF2-40B4-BE49-F238E27FC236}">
                <a16:creationId xmlns:a16="http://schemas.microsoft.com/office/drawing/2014/main" id="{EC8AB604-7AB0-AA4A-8D3F-975F013C2F5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2" name="Picture 21">
            <a:extLst>
              <a:ext uri="{FF2B5EF4-FFF2-40B4-BE49-F238E27FC236}">
                <a16:creationId xmlns:a16="http://schemas.microsoft.com/office/drawing/2014/main" id="{4D0C4FA3-D3E2-BF43-880D-3DA206335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49290896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1" name="Picture 10" descr="ww.png"/>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2"/>
            <a:ext cx="3279430" cy="6858001"/>
          </a:xfrm>
          <a:prstGeom prst="rect">
            <a:avLst/>
          </a:prstGeom>
        </p:spPr>
      </p:pic>
      <p:sp>
        <p:nvSpPr>
          <p:cNvPr id="7" name="Title 1">
            <a:extLst>
              <a:ext uri="{FF2B5EF4-FFF2-40B4-BE49-F238E27FC236}">
                <a16:creationId xmlns:a16="http://schemas.microsoft.com/office/drawing/2014/main" id="{E89E807F-F94B-F442-B5BC-972820E2E7DF}"/>
              </a:ext>
            </a:extLst>
          </p:cNvPr>
          <p:cNvSpPr>
            <a:spLocks noGrp="1"/>
          </p:cNvSpPr>
          <p:nvPr>
            <p:ph type="title" hasCustomPrompt="1"/>
          </p:nvPr>
        </p:nvSpPr>
        <p:spPr>
          <a:xfrm>
            <a:off x="621793" y="210312"/>
            <a:ext cx="10541508" cy="502920"/>
          </a:xfrm>
        </p:spPr>
        <p:txBody>
          <a:bodyPr/>
          <a:lstStyle>
            <a:lvl1pPr>
              <a:defRPr/>
            </a:lvl1pPr>
          </a:lstStyle>
          <a:p>
            <a:r>
              <a:rPr lang="en-US" dirty="0"/>
              <a:t>Agenda Slide</a:t>
            </a:r>
          </a:p>
        </p:txBody>
      </p:sp>
      <p:sp>
        <p:nvSpPr>
          <p:cNvPr id="8" name="Content Placeholder 2">
            <a:extLst>
              <a:ext uri="{FF2B5EF4-FFF2-40B4-BE49-F238E27FC236}">
                <a16:creationId xmlns:a16="http://schemas.microsoft.com/office/drawing/2014/main" id="{9A49FD6F-DB7C-B74F-8B28-DE0F77ACFB62}"/>
              </a:ext>
            </a:extLst>
          </p:cNvPr>
          <p:cNvSpPr>
            <a:spLocks noGrp="1"/>
          </p:cNvSpPr>
          <p:nvPr>
            <p:ph idx="1" hasCustomPrompt="1"/>
          </p:nvPr>
        </p:nvSpPr>
        <p:spPr>
          <a:xfrm>
            <a:off x="647700" y="1463040"/>
            <a:ext cx="10515600" cy="4759404"/>
          </a:xfrm>
        </p:spPr>
        <p:txBody>
          <a:bodyPr>
            <a:normAutofit/>
          </a:bodyPr>
          <a:lstStyle>
            <a:lvl1pPr>
              <a:lnSpc>
                <a:spcPct val="150000"/>
              </a:lnSpc>
              <a:defRPr sz="2799"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525" algn="l"/>
              </a:tabLst>
              <a:defRPr sz="1400">
                <a:solidFill>
                  <a:schemeClr val="accent3">
                    <a:lumMod val="50000"/>
                  </a:schemeClr>
                </a:solidFill>
              </a:defRPr>
            </a:lvl5pPr>
          </a:lstStyle>
          <a:p>
            <a:pPr lvl="0"/>
            <a:r>
              <a:rPr lang="en-US" dirty="0"/>
              <a:t>Agenda Item 1</a:t>
            </a:r>
          </a:p>
          <a:p>
            <a:pPr lvl="0"/>
            <a:r>
              <a:rPr lang="en-US" dirty="0"/>
              <a:t>Agenda Item 2</a:t>
            </a:r>
          </a:p>
          <a:p>
            <a:pPr lvl="0"/>
            <a:r>
              <a:rPr lang="en-US" dirty="0"/>
              <a:t>Agenda Item 3</a:t>
            </a:r>
          </a:p>
          <a:p>
            <a:pPr lvl="0"/>
            <a:r>
              <a:rPr lang="en-US" dirty="0"/>
              <a:t>Agenda Item 4</a:t>
            </a:r>
          </a:p>
        </p:txBody>
      </p:sp>
      <p:sp>
        <p:nvSpPr>
          <p:cNvPr id="9" name="Slide Number Placeholder 8">
            <a:extLst>
              <a:ext uri="{FF2B5EF4-FFF2-40B4-BE49-F238E27FC236}">
                <a16:creationId xmlns:a16="http://schemas.microsoft.com/office/drawing/2014/main" id="{94FEC80D-D41B-2941-AA64-3734E35A7DC4}"/>
              </a:ext>
            </a:extLst>
          </p:cNvPr>
          <p:cNvSpPr>
            <a:spLocks noGrp="1"/>
          </p:cNvSpPr>
          <p:nvPr>
            <p:ph type="sldNum" sz="quarter" idx="10"/>
          </p:nvPr>
        </p:nvSpPr>
        <p:spPr>
          <a:xfrm>
            <a:off x="647700" y="6356352"/>
            <a:ext cx="2743200" cy="365125"/>
          </a:xfrm>
        </p:spPr>
        <p:txBody>
          <a:bodyPr/>
          <a:lstStyle/>
          <a:p>
            <a:r>
              <a:rPr lang="en-US"/>
              <a:t>&gt;&gt; </a:t>
            </a:r>
            <a:fld id="{626C978B-826E-438C-909A-E9C381D3FF04}" type="slidenum">
              <a:rPr lang="en-US" smtClean="0"/>
              <a:pPr/>
              <a:t>‹#›</a:t>
            </a:fld>
            <a:endParaRPr lang="en-US" dirty="0"/>
          </a:p>
        </p:txBody>
      </p:sp>
      <p:sp>
        <p:nvSpPr>
          <p:cNvPr id="14" name="object 6">
            <a:extLst>
              <a:ext uri="{FF2B5EF4-FFF2-40B4-BE49-F238E27FC236}">
                <a16:creationId xmlns:a16="http://schemas.microsoft.com/office/drawing/2014/main" id="{4ED245F3-5FE2-8B4D-AEBC-08059B7700D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9" name="object 6">
            <a:extLst>
              <a:ext uri="{FF2B5EF4-FFF2-40B4-BE49-F238E27FC236}">
                <a16:creationId xmlns:a16="http://schemas.microsoft.com/office/drawing/2014/main" id="{EEB66CA7-5B90-DE44-B07F-CDF1B056C55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object 6">
            <a:extLst>
              <a:ext uri="{FF2B5EF4-FFF2-40B4-BE49-F238E27FC236}">
                <a16:creationId xmlns:a16="http://schemas.microsoft.com/office/drawing/2014/main" id="{9C841668-2641-8344-93D0-BFAF1E0B06C9}"/>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7" name="object 6">
            <a:extLst>
              <a:ext uri="{FF2B5EF4-FFF2-40B4-BE49-F238E27FC236}">
                <a16:creationId xmlns:a16="http://schemas.microsoft.com/office/drawing/2014/main" id="{F5A8D482-5528-2243-9F47-5B9C75E8D18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1" name="object 6">
            <a:extLst>
              <a:ext uri="{FF2B5EF4-FFF2-40B4-BE49-F238E27FC236}">
                <a16:creationId xmlns:a16="http://schemas.microsoft.com/office/drawing/2014/main" id="{01786C18-A62A-8D40-BE6D-E91ED01BE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5" name="Picture 34">
            <a:extLst>
              <a:ext uri="{FF2B5EF4-FFF2-40B4-BE49-F238E27FC236}">
                <a16:creationId xmlns:a16="http://schemas.microsoft.com/office/drawing/2014/main" id="{5D2F0128-2932-DB49-BB4F-4E6C92A36F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a:extLst>
              <a:ext uri="{FF2B5EF4-FFF2-40B4-BE49-F238E27FC236}">
                <a16:creationId xmlns:a16="http://schemas.microsoft.com/office/drawing/2014/main" id="{C4518266-97F4-5E48-8B44-08654EC2969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0BDBBB27-6F71-7C43-BFA5-6B2E8E1AC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a:extLst>
              <a:ext uri="{FF2B5EF4-FFF2-40B4-BE49-F238E27FC236}">
                <a16:creationId xmlns:a16="http://schemas.microsoft.com/office/drawing/2014/main" id="{33854958-1BAD-BE47-ACAC-E9903DAE90C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98B423B7-B99A-5744-8625-DC9058672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a:extLst>
              <a:ext uri="{FF2B5EF4-FFF2-40B4-BE49-F238E27FC236}">
                <a16:creationId xmlns:a16="http://schemas.microsoft.com/office/drawing/2014/main" id="{838CE688-24EB-EF4C-8127-F226875D5747}"/>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B76E6D9E-81DB-064A-A067-E1DB17AB7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0" name="TextBox 19">
            <a:extLst>
              <a:ext uri="{FF2B5EF4-FFF2-40B4-BE49-F238E27FC236}">
                <a16:creationId xmlns:a16="http://schemas.microsoft.com/office/drawing/2014/main" id="{D3A67041-8E23-4B8B-93A4-4EEDCC81A490}"/>
              </a:ext>
            </a:extLst>
          </p:cNvPr>
          <p:cNvSpPr txBox="1"/>
          <p:nvPr userDrawn="1"/>
        </p:nvSpPr>
        <p:spPr>
          <a:xfrm>
            <a:off x="4665505" y="6579166"/>
            <a:ext cx="2860988"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Tree>
    <p:extLst>
      <p:ext uri="{BB962C8B-B14F-4D97-AF65-F5344CB8AC3E}">
        <p14:creationId xmlns:p14="http://schemas.microsoft.com/office/powerpoint/2010/main" val="302397922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361069470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83830344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1" y="2971081"/>
            <a:ext cx="6727039" cy="761747"/>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185114453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81"/>
            <a:ext cx="5440678" cy="2686771"/>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13" name="Rectangle 1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ight Triangle 2">
            <a:extLst>
              <a:ext uri="{FF2B5EF4-FFF2-40B4-BE49-F238E27FC236}">
                <a16:creationId xmlns:a16="http://schemas.microsoft.com/office/drawing/2014/main" id="{30B7BA82-6A86-384D-B04E-8D5191D59474}"/>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71A1DA86-877F-0F49-BEED-32E9369C39C3}"/>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E398C142-ECE9-DD49-BB91-2DA6D9B51231}"/>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ight Triangle 10">
            <a:extLst>
              <a:ext uri="{FF2B5EF4-FFF2-40B4-BE49-F238E27FC236}">
                <a16:creationId xmlns:a16="http://schemas.microsoft.com/office/drawing/2014/main" id="{228A73BA-1743-4F4E-913D-21292EC9018A}"/>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48DF7FB5-0303-8F4D-A597-E38379253F50}"/>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8BDABBB2-33CA-9440-B11D-5EAC9D5D4358}"/>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5CE9204F-1C73-5D4A-8857-934625F01F43}"/>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26"/>
          <p:cNvSpPr>
            <a:spLocks noGrp="1"/>
          </p:cNvSpPr>
          <p:nvPr>
            <p:ph type="pic" sz="quarter" idx="11"/>
          </p:nvPr>
        </p:nvSpPr>
        <p:spPr>
          <a:xfrm>
            <a:off x="6820346"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440287394"/>
      </p:ext>
    </p:extLst>
  </p:cSld>
  <p:clrMapOvr>
    <a:overrideClrMapping bg1="dk1" tx1="lt1" bg2="dk2" tx2="lt2" accent1="accent1" accent2="accent2" accent3="accent3" accent4="accent4" accent5="accent5" accent6="accent6" hlink="hlink" folHlink="folHlink"/>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6" name="Picture 5" descr="1.png">
            <a:extLst>
              <a:ext uri="{FF2B5EF4-FFF2-40B4-BE49-F238E27FC236}">
                <a16:creationId xmlns:a16="http://schemas.microsoft.com/office/drawing/2014/main" id="{175C80C8-C178-9C4A-9F97-6978E22E31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4168272505"/>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10363189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4" name="Picture 3" descr="1.png">
            <a:extLst>
              <a:ext uri="{FF2B5EF4-FFF2-40B4-BE49-F238E27FC236}">
                <a16:creationId xmlns:a16="http://schemas.microsoft.com/office/drawing/2014/main" id="{0C30E8B4-72CA-F045-86DE-DA0CF9BCF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311838793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75880285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6" name="Slide Number Placeholder 5"/>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799">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Tree>
    <p:extLst>
      <p:ext uri="{BB962C8B-B14F-4D97-AF65-F5344CB8AC3E}">
        <p14:creationId xmlns:p14="http://schemas.microsoft.com/office/powerpoint/2010/main" val="120008974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pic>
        <p:nvPicPr>
          <p:cNvPr id="8" name="Picture 7" descr="111.png">
            <a:extLst>
              <a:ext uri="{FF2B5EF4-FFF2-40B4-BE49-F238E27FC236}">
                <a16:creationId xmlns:a16="http://schemas.microsoft.com/office/drawing/2014/main" id="{6E287EE2-21D3-F44C-813F-02BED688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90"/>
          <a:stretch/>
        </p:blipFill>
        <p:spPr>
          <a:xfrm>
            <a:off x="8903980" y="2"/>
            <a:ext cx="3288021" cy="6882659"/>
          </a:xfrm>
          <a:prstGeom prst="rect">
            <a:avLst/>
          </a:prstGeom>
        </p:spPr>
      </p:pic>
    </p:spTree>
    <p:extLst>
      <p:ext uri="{BB962C8B-B14F-4D97-AF65-F5344CB8AC3E}">
        <p14:creationId xmlns:p14="http://schemas.microsoft.com/office/powerpoint/2010/main" val="90071468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sp>
        <p:nvSpPr>
          <p:cNvPr id="7" name="Picture Placeholder 14">
            <a:extLst>
              <a:ext uri="{FF2B5EF4-FFF2-40B4-BE49-F238E27FC236}">
                <a16:creationId xmlns:a16="http://schemas.microsoft.com/office/drawing/2014/main" id="{89EAEFDD-B284-E94B-8F1D-D7E1627370F6}"/>
              </a:ext>
            </a:extLst>
          </p:cNvPr>
          <p:cNvSpPr>
            <a:spLocks noGrp="1"/>
          </p:cNvSpPr>
          <p:nvPr>
            <p:ph type="pic" sz="quarter" idx="13"/>
          </p:nvPr>
        </p:nvSpPr>
        <p:spPr>
          <a:xfrm>
            <a:off x="6781801" y="1200150"/>
            <a:ext cx="4457700" cy="4457700"/>
          </a:xfrm>
        </p:spPr>
        <p:txBody>
          <a:bodyPr/>
          <a:lstStyle>
            <a:lvl1pPr marL="0" indent="0">
              <a:buNone/>
              <a:defRPr/>
            </a:lvl1pPr>
          </a:lstStyle>
          <a:p>
            <a:r>
              <a:rPr lang="en-US" altLang="zh-CN"/>
              <a:t>Click icon to add picture</a:t>
            </a:r>
            <a:endParaRPr lang="en-US" dirty="0"/>
          </a:p>
        </p:txBody>
      </p:sp>
      <p:pic>
        <p:nvPicPr>
          <p:cNvPr id="9" name="Picture 8" descr="1.png">
            <a:extLst>
              <a:ext uri="{FF2B5EF4-FFF2-40B4-BE49-F238E27FC236}">
                <a16:creationId xmlns:a16="http://schemas.microsoft.com/office/drawing/2014/main" id="{D28EDF51-090C-9841-AE58-2273CEB97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504217913"/>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F2364798-7D9C-B84C-856F-0C65222D9551}"/>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741174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5"/>
            <a:ext cx="10614040" cy="492443"/>
          </a:xfrm>
        </p:spPr>
        <p:txBody>
          <a:bodyPr/>
          <a:lstStyle>
            <a:lvl1pPr>
              <a:defRPr sz="3199" baseline="0"/>
            </a:lvl1pPr>
          </a:lstStyle>
          <a:p>
            <a:r>
              <a:rPr lang="en-US" dirty="0"/>
              <a:t>Take-Away Slide</a:t>
            </a:r>
          </a:p>
        </p:txBody>
      </p:sp>
      <p:sp>
        <p:nvSpPr>
          <p:cNvPr id="7" name="Text Placeholder 3"/>
          <p:cNvSpPr>
            <a:spLocks noGrp="1"/>
          </p:cNvSpPr>
          <p:nvPr>
            <p:ph type="body" sz="quarter" idx="15" hasCustomPrompt="1"/>
          </p:nvPr>
        </p:nvSpPr>
        <p:spPr>
          <a:xfrm>
            <a:off x="960121" y="1538984"/>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9" name="Text Placeholder 2"/>
          <p:cNvSpPr>
            <a:spLocks noGrp="1"/>
          </p:cNvSpPr>
          <p:nvPr>
            <p:ph type="body" sz="quarter" idx="17" hasCustomPrompt="1"/>
          </p:nvPr>
        </p:nvSpPr>
        <p:spPr>
          <a:xfrm>
            <a:off x="960119" y="2101124"/>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3" name="Text Placeholder 3"/>
          <p:cNvSpPr>
            <a:spLocks noGrp="1"/>
          </p:cNvSpPr>
          <p:nvPr>
            <p:ph type="body" sz="quarter" idx="23" hasCustomPrompt="1"/>
          </p:nvPr>
        </p:nvSpPr>
        <p:spPr>
          <a:xfrm>
            <a:off x="960121" y="3153729"/>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4" name="Text Placeholder 2"/>
          <p:cNvSpPr>
            <a:spLocks noGrp="1"/>
          </p:cNvSpPr>
          <p:nvPr>
            <p:ph type="body" sz="quarter" idx="24" hasCustomPrompt="1"/>
          </p:nvPr>
        </p:nvSpPr>
        <p:spPr>
          <a:xfrm>
            <a:off x="960119" y="3705948"/>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Text Placeholder 3"/>
          <p:cNvSpPr>
            <a:spLocks noGrp="1"/>
          </p:cNvSpPr>
          <p:nvPr>
            <p:ph type="body" sz="quarter" idx="25" hasCustomPrompt="1"/>
          </p:nvPr>
        </p:nvSpPr>
        <p:spPr>
          <a:xfrm>
            <a:off x="960121" y="4768475"/>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6" name="Text Placeholder 2"/>
          <p:cNvSpPr>
            <a:spLocks noGrp="1"/>
          </p:cNvSpPr>
          <p:nvPr>
            <p:ph type="body" sz="quarter" idx="26" hasCustomPrompt="1"/>
          </p:nvPr>
        </p:nvSpPr>
        <p:spPr>
          <a:xfrm>
            <a:off x="960119" y="5330615"/>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0" name="Slide Number Placeholder 2">
            <a:extLst>
              <a:ext uri="{FF2B5EF4-FFF2-40B4-BE49-F238E27FC236}">
                <a16:creationId xmlns:a16="http://schemas.microsoft.com/office/drawing/2014/main" id="{22A52D08-28C6-7046-85C5-29DDBD4D27E0}"/>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9840096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ke-Away Slide (Bullets)">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21B7EA41-46BF-B947-8230-37EB3728F525}"/>
              </a:ext>
            </a:extLst>
          </p:cNvPr>
          <p:cNvSpPr>
            <a:spLocks noGrp="1"/>
          </p:cNvSpPr>
          <p:nvPr>
            <p:ph type="title" hasCustomPrompt="1"/>
          </p:nvPr>
        </p:nvSpPr>
        <p:spPr>
          <a:xfrm>
            <a:off x="617221" y="212985"/>
            <a:ext cx="10589668" cy="492443"/>
          </a:xfrm>
        </p:spPr>
        <p:txBody>
          <a:bodyPr/>
          <a:lstStyle>
            <a:lvl1pPr>
              <a:defRPr sz="3199" baseline="0"/>
            </a:lvl1pPr>
          </a:lstStyle>
          <a:p>
            <a:r>
              <a:rPr lang="en-US" dirty="0"/>
              <a:t>Take-Away Slide With Bullets</a:t>
            </a:r>
          </a:p>
        </p:txBody>
      </p:sp>
      <p:sp>
        <p:nvSpPr>
          <p:cNvPr id="26" name="Text Placeholder 3">
            <a:extLst>
              <a:ext uri="{FF2B5EF4-FFF2-40B4-BE49-F238E27FC236}">
                <a16:creationId xmlns:a16="http://schemas.microsoft.com/office/drawing/2014/main" id="{4D465602-9518-D549-819E-52FFB5D1AC53}"/>
              </a:ext>
            </a:extLst>
          </p:cNvPr>
          <p:cNvSpPr>
            <a:spLocks noGrp="1"/>
          </p:cNvSpPr>
          <p:nvPr>
            <p:ph type="body" sz="quarter" idx="15" hasCustomPrompt="1"/>
          </p:nvPr>
        </p:nvSpPr>
        <p:spPr>
          <a:xfrm>
            <a:off x="960121" y="1538984"/>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7" name="Text Placeholder 3">
            <a:extLst>
              <a:ext uri="{FF2B5EF4-FFF2-40B4-BE49-F238E27FC236}">
                <a16:creationId xmlns:a16="http://schemas.microsoft.com/office/drawing/2014/main" id="{15273868-A160-3B46-8F69-A41EDF54BDA2}"/>
              </a:ext>
            </a:extLst>
          </p:cNvPr>
          <p:cNvSpPr>
            <a:spLocks noGrp="1"/>
          </p:cNvSpPr>
          <p:nvPr>
            <p:ph type="body" sz="quarter" idx="23" hasCustomPrompt="1"/>
          </p:nvPr>
        </p:nvSpPr>
        <p:spPr>
          <a:xfrm>
            <a:off x="960121" y="3195489"/>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8" name="Text Placeholder 3">
            <a:extLst>
              <a:ext uri="{FF2B5EF4-FFF2-40B4-BE49-F238E27FC236}">
                <a16:creationId xmlns:a16="http://schemas.microsoft.com/office/drawing/2014/main" id="{2C165392-FF16-194E-BB96-47B05786B74E}"/>
              </a:ext>
            </a:extLst>
          </p:cNvPr>
          <p:cNvSpPr>
            <a:spLocks noGrp="1"/>
          </p:cNvSpPr>
          <p:nvPr>
            <p:ph type="body" sz="quarter" idx="25" hasCustomPrompt="1"/>
          </p:nvPr>
        </p:nvSpPr>
        <p:spPr>
          <a:xfrm>
            <a:off x="960121" y="4851993"/>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44" name="Slide Number Placeholder 2">
            <a:extLst>
              <a:ext uri="{FF2B5EF4-FFF2-40B4-BE49-F238E27FC236}">
                <a16:creationId xmlns:a16="http://schemas.microsoft.com/office/drawing/2014/main" id="{7C1986B2-675B-824C-8649-7C9AC5CE346C}"/>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4" name="Content Placeholder 3"/>
          <p:cNvSpPr>
            <a:spLocks noGrp="1"/>
          </p:cNvSpPr>
          <p:nvPr>
            <p:ph sz="quarter" idx="29" hasCustomPrompt="1"/>
          </p:nvPr>
        </p:nvSpPr>
        <p:spPr>
          <a:xfrm>
            <a:off x="966789" y="207422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4" name="Content Placeholder 3"/>
          <p:cNvSpPr>
            <a:spLocks noGrp="1"/>
          </p:cNvSpPr>
          <p:nvPr>
            <p:ph sz="quarter" idx="30" hasCustomPrompt="1"/>
          </p:nvPr>
        </p:nvSpPr>
        <p:spPr>
          <a:xfrm>
            <a:off x="976949" y="3738837"/>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Content Placeholder 3"/>
          <p:cNvSpPr>
            <a:spLocks noGrp="1"/>
          </p:cNvSpPr>
          <p:nvPr>
            <p:ph sz="quarter" idx="31" hasCustomPrompt="1"/>
          </p:nvPr>
        </p:nvSpPr>
        <p:spPr>
          <a:xfrm>
            <a:off x="976949" y="538103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Tree>
    <p:extLst>
      <p:ext uri="{BB962C8B-B14F-4D97-AF65-F5344CB8AC3E}">
        <p14:creationId xmlns:p14="http://schemas.microsoft.com/office/powerpoint/2010/main" val="33725376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4" name="TextBox 3">
            <a:extLst>
              <a:ext uri="{FF2B5EF4-FFF2-40B4-BE49-F238E27FC236}">
                <a16:creationId xmlns:a16="http://schemas.microsoft.com/office/drawing/2014/main" id="{3388527C-82D0-9645-A44A-89CA1AE03B1F}"/>
              </a:ext>
            </a:extLst>
          </p:cNvPr>
          <p:cNvSpPr txBox="1"/>
          <p:nvPr/>
        </p:nvSpPr>
        <p:spPr>
          <a:xfrm>
            <a:off x="872571" y="2644170"/>
            <a:ext cx="5390207" cy="1569660"/>
          </a:xfrm>
          <a:prstGeom prst="rect">
            <a:avLst/>
          </a:prstGeom>
          <a:noFill/>
        </p:spPr>
        <p:txBody>
          <a:bodyPr wrap="square" rtlCol="0">
            <a:spAutoFit/>
          </a:bodyPr>
          <a:lstStyle/>
          <a:p>
            <a:r>
              <a:rPr lang="en-US" sz="4799" b="1" dirty="0"/>
              <a:t>Adaptable.</a:t>
            </a:r>
            <a:br>
              <a:rPr lang="en-US" sz="4799" b="1" dirty="0"/>
            </a:br>
            <a:r>
              <a:rPr lang="en-US" sz="4799" b="1" dirty="0">
                <a:solidFill>
                  <a:srgbClr val="FF0000"/>
                </a:solidFill>
              </a:rPr>
              <a:t>Intelligent.</a:t>
            </a:r>
            <a:endParaRPr lang="en-US" sz="4799" b="1" dirty="0"/>
          </a:p>
        </p:txBody>
      </p:sp>
    </p:spTree>
    <p:extLst>
      <p:ext uri="{BB962C8B-B14F-4D97-AF65-F5344CB8AC3E}">
        <p14:creationId xmlns:p14="http://schemas.microsoft.com/office/powerpoint/2010/main" val="3905437875"/>
      </p:ext>
    </p:extLst>
  </p:cSld>
  <p:clrMapOvr>
    <a:overrideClrMapping bg1="dk1" tx1="lt1" bg2="dk2" tx2="lt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6" name="Rectangle 11"/>
          <p:cNvSpPr>
            <a:spLocks noGrp="1" noChangeArrowheads="1"/>
          </p:cNvSpPr>
          <p:nvPr>
            <p:ph type="title"/>
          </p:nvPr>
        </p:nvSpPr>
        <p:spPr bwMode="auto">
          <a:xfrm>
            <a:off x="1083733" y="209551"/>
            <a:ext cx="10498667"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8" name="Text Placeholder 2">
            <a:extLst>
              <a:ext uri="{FF2B5EF4-FFF2-40B4-BE49-F238E27FC236}">
                <a16:creationId xmlns:a16="http://schemas.microsoft.com/office/drawing/2014/main" id="{D7516C97-D76C-4143-B0C9-7914FE2E3326}"/>
              </a:ext>
            </a:extLst>
          </p:cNvPr>
          <p:cNvSpPr>
            <a:spLocks noGrp="1"/>
          </p:cNvSpPr>
          <p:nvPr>
            <p:ph idx="1"/>
          </p:nvPr>
        </p:nvSpPr>
        <p:spPr>
          <a:xfrm>
            <a:off x="1066799" y="1219809"/>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a:extLst>
              <a:ext uri="{FF2B5EF4-FFF2-40B4-BE49-F238E27FC236}">
                <a16:creationId xmlns:a16="http://schemas.microsoft.com/office/drawing/2014/main" id="{45D29EE1-920F-409E-9F95-DF107893F90A}"/>
              </a:ext>
            </a:extLst>
          </p:cNvPr>
          <p:cNvSpPr>
            <a:spLocks noGrp="1"/>
          </p:cNvSpPr>
          <p:nvPr>
            <p:ph type="sldNum" sz="quarter" idx="4"/>
          </p:nvPr>
        </p:nvSpPr>
        <p:spPr>
          <a:xfrm>
            <a:off x="450138" y="6492876"/>
            <a:ext cx="2930365"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250563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4" name="Title 1"/>
          <p:cNvSpPr>
            <a:spLocks noGrp="1"/>
          </p:cNvSpPr>
          <p:nvPr>
            <p:ph type="title"/>
          </p:nvPr>
        </p:nvSpPr>
        <p:spPr>
          <a:xfrm>
            <a:off x="1083734" y="209551"/>
            <a:ext cx="11017956" cy="530352"/>
          </a:xfrm>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3788CBA5-BCC5-4EB9-81CC-A2D7B452C715}"/>
              </a:ext>
            </a:extLst>
          </p:cNvPr>
          <p:cNvSpPr>
            <a:spLocks noGrp="1"/>
          </p:cNvSpPr>
          <p:nvPr>
            <p:ph type="sldNum" sz="quarter" idx="4"/>
          </p:nvPr>
        </p:nvSpPr>
        <p:spPr>
          <a:xfrm>
            <a:off x="450138" y="6492876"/>
            <a:ext cx="2930365"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4236383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5" name="Slide Number Placeholder 4"/>
          <p:cNvSpPr>
            <a:spLocks noGrp="1"/>
          </p:cNvSpPr>
          <p:nvPr>
            <p:ph type="sldNum" sz="quarter" idx="4"/>
          </p:nvPr>
        </p:nvSpPr>
        <p:spPr>
          <a:xfrm>
            <a:off x="579121" y="6325606"/>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c" descr=" ">
            <a:extLst>
              <a:ext uri="{FF2B5EF4-FFF2-40B4-BE49-F238E27FC236}">
                <a16:creationId xmlns:a16="http://schemas.microsoft.com/office/drawing/2014/main" id="{2512EF35-E7CE-4F2F-A701-CEDB43450107}"/>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3" y="210312"/>
            <a:ext cx="10541508" cy="502920"/>
          </a:xfrm>
          <a:prstGeom prst="rect">
            <a:avLst/>
          </a:prstGeom>
        </p:spPr>
        <p:txBody>
          <a:bodyPr vert="horz" lIns="91440" tIns="45720" rIns="91440" bIns="4572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5" name="Slide Number Placeholder 4"/>
          <p:cNvSpPr>
            <a:spLocks noGrp="1"/>
          </p:cNvSpPr>
          <p:nvPr>
            <p:ph type="sldNum" sz="quarter" idx="4"/>
          </p:nvPr>
        </p:nvSpPr>
        <p:spPr>
          <a:xfrm>
            <a:off x="647700" y="6356352"/>
            <a:ext cx="32603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pic>
        <p:nvPicPr>
          <p:cNvPr id="26" name="Picture 25">
            <a:extLst>
              <a:ext uri="{FF2B5EF4-FFF2-40B4-BE49-F238E27FC236}">
                <a16:creationId xmlns:a16="http://schemas.microsoft.com/office/drawing/2014/main" id="{44F068DF-C691-E142-9A8F-9F62E4FF6D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8" name="TextBox 7">
            <a:extLst>
              <a:ext uri="{FF2B5EF4-FFF2-40B4-BE49-F238E27FC236}">
                <a16:creationId xmlns:a16="http://schemas.microsoft.com/office/drawing/2014/main" id="{85B0B8AF-E391-46AD-B570-E51EBD2E5E14}"/>
              </a:ext>
            </a:extLst>
          </p:cNvPr>
          <p:cNvSpPr txBox="1"/>
          <p:nvPr userDrawn="1"/>
        </p:nvSpPr>
        <p:spPr>
          <a:xfrm>
            <a:off x="4665505" y="6579166"/>
            <a:ext cx="2860988"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Tree>
    <p:extLst>
      <p:ext uri="{BB962C8B-B14F-4D97-AF65-F5344CB8AC3E}">
        <p14:creationId xmlns:p14="http://schemas.microsoft.com/office/powerpoint/2010/main" val="4012226924"/>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Lst>
  <p:hf hdr="0" dt="0"/>
  <p:txStyles>
    <p:titleStyle>
      <a:lvl1pPr algn="l" defTabSz="914126" rtl="0" eaLnBrk="1" latinLnBrk="0" hangingPunct="1">
        <a:lnSpc>
          <a:spcPct val="90000"/>
        </a:lnSpc>
        <a:spcBef>
          <a:spcPct val="0"/>
        </a:spcBef>
        <a:buNone/>
        <a:defRPr lang="en-US" sz="3199" b="1" i="0" kern="1200" dirty="0" smtClean="0">
          <a:solidFill>
            <a:srgbClr val="EC1C24"/>
          </a:solidFill>
          <a:latin typeface="Arial" charset="0"/>
          <a:ea typeface="+mj-ea"/>
          <a:cs typeface="Arial" charset="0"/>
        </a:defRPr>
      </a:lvl1pPr>
    </p:titleStyle>
    <p:body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lumMod val="50000"/>
            </a:schemeClr>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2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999"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799"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EF8704FD-C618-6F4D-A857-18A38D773A3B}"/>
              </a:ext>
            </a:extLst>
          </p:cNvPr>
          <p:cNvSpPr>
            <a:spLocks noGrp="1"/>
          </p:cNvSpPr>
          <p:nvPr>
            <p:ph type="title"/>
          </p:nvPr>
        </p:nvSpPr>
        <p:spPr/>
        <p:txBody>
          <a:bodyPr/>
          <a:lstStyle/>
          <a:p>
            <a:r>
              <a:rPr lang="en-US" altLang="zh-CN" dirty="0">
                <a:ea typeface="SimSun" pitchFamily="2" charset="-122"/>
              </a:rPr>
              <a:t>Creating Processor System</a:t>
            </a:r>
            <a:endParaRPr lang="en-US" dirty="0"/>
          </a:p>
        </p:txBody>
      </p:sp>
      <p:sp>
        <p:nvSpPr>
          <p:cNvPr id="9" name="Text Placeholder 8"/>
          <p:cNvSpPr>
            <a:spLocks noGrp="1"/>
          </p:cNvSpPr>
          <p:nvPr>
            <p:ph type="subTitle" idx="1"/>
          </p:nvPr>
        </p:nvSpPr>
        <p:spPr>
          <a:xfrm>
            <a:off x="579121" y="4490866"/>
            <a:ext cx="7417990" cy="400110"/>
          </a:xfrm>
        </p:spPr>
        <p:txBody>
          <a:bodyPr/>
          <a:lstStyle/>
          <a:p>
            <a:r>
              <a:rPr lang="en-US" dirty="0"/>
              <a:t>XUP</a:t>
            </a:r>
          </a:p>
        </p:txBody>
      </p:sp>
    </p:spTree>
    <p:extLst>
      <p:ext uri="{BB962C8B-B14F-4D97-AF65-F5344CB8AC3E}">
        <p14:creationId xmlns:p14="http://schemas.microsoft.com/office/powerpoint/2010/main" val="40161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strike="sngStrike" dirty="0"/>
              <a:t>Embedded System Tools: Software</a:t>
            </a:r>
            <a:endParaRPr lang="en-US" strike="sngStrike" dirty="0"/>
          </a:p>
        </p:txBody>
      </p:sp>
      <p:sp>
        <p:nvSpPr>
          <p:cNvPr id="2" name="Content Placeholder 1"/>
          <p:cNvSpPr>
            <a:spLocks noGrp="1"/>
          </p:cNvSpPr>
          <p:nvPr>
            <p:ph idx="1"/>
          </p:nvPr>
        </p:nvSpPr>
        <p:spPr/>
        <p:txBody>
          <a:bodyPr/>
          <a:lstStyle/>
          <a:p>
            <a:r>
              <a:rPr lang="en-US" dirty="0">
                <a:solidFill>
                  <a:schemeClr val="tx1"/>
                </a:solidFill>
              </a:rPr>
              <a:t>Eclipse IDE-based Software Development Kit (SDK)</a:t>
            </a:r>
          </a:p>
          <a:p>
            <a:pPr lvl="1"/>
            <a:r>
              <a:rPr lang="en-US" dirty="0"/>
              <a:t>Board support package creation </a:t>
            </a:r>
          </a:p>
          <a:p>
            <a:pPr lvl="1"/>
            <a:r>
              <a:rPr lang="en-US" dirty="0"/>
              <a:t>GNU software development tools</a:t>
            </a:r>
          </a:p>
          <a:p>
            <a:pPr lvl="1"/>
            <a:r>
              <a:rPr lang="en-US" dirty="0"/>
              <a:t>C/C++ compiler for the MicroBlaze and ARM Cortex-A9 processors (gcc)</a:t>
            </a:r>
          </a:p>
          <a:p>
            <a:pPr lvl="1"/>
            <a:r>
              <a:rPr lang="en-US" dirty="0"/>
              <a:t>Debugger for the MicroBlaze and ARM Cortex-A9 processors (system debugger)</a:t>
            </a:r>
          </a:p>
          <a:p>
            <a:pPr lvl="1"/>
            <a:r>
              <a:rPr lang="en-IE" dirty="0"/>
              <a:t>TCF framework – multicore debug</a:t>
            </a:r>
            <a:endParaRPr lang="en-US" dirty="0"/>
          </a:p>
          <a:p>
            <a:r>
              <a:rPr lang="en-US" dirty="0">
                <a:solidFill>
                  <a:schemeClr val="tx1"/>
                </a:solidFill>
              </a:rPr>
              <a:t>Board support packages (BSPs)</a:t>
            </a:r>
          </a:p>
          <a:p>
            <a:pPr lvl="1"/>
            <a:r>
              <a:rPr lang="en-US" dirty="0"/>
              <a:t>Stand-alone BSP</a:t>
            </a:r>
          </a:p>
          <a:p>
            <a:pPr lvl="2"/>
            <a:r>
              <a:rPr lang="en-US" dirty="0"/>
              <a:t>Free basic device drivers and utilities from Xilinx</a:t>
            </a:r>
          </a:p>
          <a:p>
            <a:pPr lvl="2"/>
            <a:r>
              <a:rPr lang="en-US" dirty="0"/>
              <a:t>NOT an RTOS</a:t>
            </a:r>
          </a:p>
          <a:p>
            <a:pPr lvl="1"/>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10</a:t>
            </a:fld>
            <a:endParaRPr lang="en-US" dirty="0">
              <a:solidFill>
                <a:srgbClr val="0C0C0C">
                  <a:tint val="75000"/>
                </a:srgbClr>
              </a:solidFill>
              <a:latin typeface="Arial"/>
            </a:endParaRPr>
          </a:p>
        </p:txBody>
      </p:sp>
    </p:spTree>
    <p:extLst>
      <p:ext uri="{BB962C8B-B14F-4D97-AF65-F5344CB8AC3E}">
        <p14:creationId xmlns:p14="http://schemas.microsoft.com/office/powerpoint/2010/main" val="1831990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6BE87A-D7D2-43E2-A1F7-1DC5DC949E7A}"/>
              </a:ext>
            </a:extLst>
          </p:cNvPr>
          <p:cNvPicPr>
            <a:picLocks noChangeAspect="1"/>
          </p:cNvPicPr>
          <p:nvPr/>
        </p:nvPicPr>
        <p:blipFill rotWithShape="1">
          <a:blip r:embed="rId3"/>
          <a:srcRect t="2353"/>
          <a:stretch/>
        </p:blipFill>
        <p:spPr>
          <a:xfrm>
            <a:off x="4694613" y="1226186"/>
            <a:ext cx="7442622" cy="3946014"/>
          </a:xfrm>
          <a:prstGeom prst="rect">
            <a:avLst/>
          </a:prstGeom>
        </p:spPr>
      </p:pic>
      <p:sp>
        <p:nvSpPr>
          <p:cNvPr id="4" name="Title 3"/>
          <p:cNvSpPr>
            <a:spLocks noGrp="1"/>
          </p:cNvSpPr>
          <p:nvPr>
            <p:ph type="title"/>
          </p:nvPr>
        </p:nvSpPr>
        <p:spPr/>
        <p:txBody>
          <a:bodyPr/>
          <a:lstStyle/>
          <a:p>
            <a:r>
              <a:rPr lang="en-IE" dirty="0" err="1"/>
              <a:t>Vivado</a:t>
            </a:r>
            <a:r>
              <a:rPr lang="en-IE" dirty="0"/>
              <a:t> View</a:t>
            </a:r>
            <a:endParaRPr lang="en-US" dirty="0"/>
          </a:p>
        </p:txBody>
      </p:sp>
      <p:sp>
        <p:nvSpPr>
          <p:cNvPr id="2" name="Content Placeholder 1"/>
          <p:cNvSpPr>
            <a:spLocks noGrp="1"/>
          </p:cNvSpPr>
          <p:nvPr>
            <p:ph idx="1"/>
          </p:nvPr>
        </p:nvSpPr>
        <p:spPr/>
        <p:txBody>
          <a:bodyPr/>
          <a:lstStyle/>
          <a:p>
            <a:r>
              <a:rPr lang="en-IE" dirty="0"/>
              <a:t>Customizable panels</a:t>
            </a:r>
          </a:p>
          <a:p>
            <a:endParaRPr lang="en-IE" dirty="0"/>
          </a:p>
          <a:p>
            <a:pPr lvl="1"/>
            <a:r>
              <a:rPr lang="en-IE" dirty="0"/>
              <a:t>A: Project Management</a:t>
            </a:r>
          </a:p>
          <a:p>
            <a:pPr lvl="1"/>
            <a:r>
              <a:rPr lang="en-IE" dirty="0"/>
              <a:t>B: IP Integrator</a:t>
            </a:r>
          </a:p>
          <a:p>
            <a:pPr lvl="1"/>
            <a:r>
              <a:rPr lang="en-IE" dirty="0"/>
              <a:t>C: FPGA Flow</a:t>
            </a:r>
          </a:p>
          <a:p>
            <a:pPr lvl="1"/>
            <a:r>
              <a:rPr lang="en-IE" dirty="0"/>
              <a:t>D: Layout Selection</a:t>
            </a:r>
          </a:p>
          <a:p>
            <a:pPr lvl="1"/>
            <a:r>
              <a:rPr lang="en-IE" dirty="0"/>
              <a:t>E: Project view/Preview Panel</a:t>
            </a:r>
          </a:p>
          <a:p>
            <a:pPr lvl="1"/>
            <a:r>
              <a:rPr lang="en-IE" dirty="0"/>
              <a:t>F: Console, Messages, Logs</a:t>
            </a:r>
            <a:endParaRPr lang="en-US" dirty="0"/>
          </a:p>
        </p:txBody>
      </p:sp>
      <p:sp>
        <p:nvSpPr>
          <p:cNvPr id="3" name="Slide Number Placeholder 2"/>
          <p:cNvSpPr>
            <a:spLocks noGrp="1"/>
          </p:cNvSpPr>
          <p:nvPr>
            <p:ph type="sldNum" sz="quarter" idx="10"/>
          </p:nvPr>
        </p:nvSpPr>
        <p:spPr>
          <a:xfrm>
            <a:off x="579120" y="6325606"/>
            <a:ext cx="3528059" cy="365125"/>
          </a:xfrm>
        </p:spPr>
        <p:txBody>
          <a:bodyPr/>
          <a:lstStyle/>
          <a:p>
            <a:pPr>
              <a:defRPr/>
            </a:pPr>
            <a:r>
              <a:rPr lang="en-US" dirty="0"/>
              <a:t>Creating Processor System 24- </a:t>
            </a:r>
            <a:fld id="{99D29FBF-A473-46DA-BC14-675AC1C8F9A5}" type="slidenum">
              <a:rPr lang="en-US" smtClean="0"/>
              <a:pPr>
                <a:defRPr/>
              </a:pPr>
              <a:t>11</a:t>
            </a:fld>
            <a:endParaRPr lang="en-US" dirty="0"/>
          </a:p>
        </p:txBody>
      </p:sp>
      <p:grpSp>
        <p:nvGrpSpPr>
          <p:cNvPr id="26" name="Group 25">
            <a:extLst>
              <a:ext uri="{FF2B5EF4-FFF2-40B4-BE49-F238E27FC236}">
                <a16:creationId xmlns:a16="http://schemas.microsoft.com/office/drawing/2014/main" id="{73B00FBC-3233-47DA-94BD-F6424BCE3442}"/>
              </a:ext>
            </a:extLst>
          </p:cNvPr>
          <p:cNvGrpSpPr/>
          <p:nvPr/>
        </p:nvGrpSpPr>
        <p:grpSpPr>
          <a:xfrm>
            <a:off x="4904385" y="1645267"/>
            <a:ext cx="434340" cy="371475"/>
            <a:chOff x="628650" y="4543425"/>
            <a:chExt cx="434340" cy="371475"/>
          </a:xfrm>
        </p:grpSpPr>
        <p:sp>
          <p:nvSpPr>
            <p:cNvPr id="27" name="Oval 26">
              <a:extLst>
                <a:ext uri="{FF2B5EF4-FFF2-40B4-BE49-F238E27FC236}">
                  <a16:creationId xmlns:a16="http://schemas.microsoft.com/office/drawing/2014/main" id="{960E05E7-E9EB-4078-B827-3CFDB8BCEE5A}"/>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TextBox 27">
              <a:extLst>
                <a:ext uri="{FF2B5EF4-FFF2-40B4-BE49-F238E27FC236}">
                  <a16:creationId xmlns:a16="http://schemas.microsoft.com/office/drawing/2014/main" id="{4B8F7622-0E9A-46C7-9F45-B5B3B22E6065}"/>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A</a:t>
              </a:r>
            </a:p>
          </p:txBody>
        </p:sp>
      </p:grpSp>
      <p:grpSp>
        <p:nvGrpSpPr>
          <p:cNvPr id="29" name="Group 28">
            <a:extLst>
              <a:ext uri="{FF2B5EF4-FFF2-40B4-BE49-F238E27FC236}">
                <a16:creationId xmlns:a16="http://schemas.microsoft.com/office/drawing/2014/main" id="{ABD092AC-B569-492B-AEC6-1414CBD07830}"/>
              </a:ext>
            </a:extLst>
          </p:cNvPr>
          <p:cNvGrpSpPr/>
          <p:nvPr/>
        </p:nvGrpSpPr>
        <p:grpSpPr>
          <a:xfrm>
            <a:off x="4912931" y="2174504"/>
            <a:ext cx="434340" cy="371475"/>
            <a:chOff x="628650" y="4543425"/>
            <a:chExt cx="434340" cy="371475"/>
          </a:xfrm>
        </p:grpSpPr>
        <p:sp>
          <p:nvSpPr>
            <p:cNvPr id="30" name="Oval 29">
              <a:extLst>
                <a:ext uri="{FF2B5EF4-FFF2-40B4-BE49-F238E27FC236}">
                  <a16:creationId xmlns:a16="http://schemas.microsoft.com/office/drawing/2014/main" id="{BC159928-233F-4800-8C7A-CC4461F88637}"/>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1" name="TextBox 30">
              <a:extLst>
                <a:ext uri="{FF2B5EF4-FFF2-40B4-BE49-F238E27FC236}">
                  <a16:creationId xmlns:a16="http://schemas.microsoft.com/office/drawing/2014/main" id="{25ACCD0C-CFC4-4955-BEC8-E45F4F13D540}"/>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B</a:t>
              </a:r>
            </a:p>
          </p:txBody>
        </p:sp>
      </p:grpSp>
      <p:grpSp>
        <p:nvGrpSpPr>
          <p:cNvPr id="32" name="Group 31">
            <a:extLst>
              <a:ext uri="{FF2B5EF4-FFF2-40B4-BE49-F238E27FC236}">
                <a16:creationId xmlns:a16="http://schemas.microsoft.com/office/drawing/2014/main" id="{F0D4CD83-E4C6-4531-BA0B-E3F9E83AC552}"/>
              </a:ext>
            </a:extLst>
          </p:cNvPr>
          <p:cNvGrpSpPr/>
          <p:nvPr/>
        </p:nvGrpSpPr>
        <p:grpSpPr>
          <a:xfrm>
            <a:off x="4912931" y="3347058"/>
            <a:ext cx="434340" cy="371475"/>
            <a:chOff x="628650" y="4543425"/>
            <a:chExt cx="434340" cy="371475"/>
          </a:xfrm>
        </p:grpSpPr>
        <p:sp>
          <p:nvSpPr>
            <p:cNvPr id="33" name="Oval 32">
              <a:extLst>
                <a:ext uri="{FF2B5EF4-FFF2-40B4-BE49-F238E27FC236}">
                  <a16:creationId xmlns:a16="http://schemas.microsoft.com/office/drawing/2014/main" id="{FE2D51BE-22F1-4F59-9592-68564F9DA940}"/>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4" name="TextBox 33">
              <a:extLst>
                <a:ext uri="{FF2B5EF4-FFF2-40B4-BE49-F238E27FC236}">
                  <a16:creationId xmlns:a16="http://schemas.microsoft.com/office/drawing/2014/main" id="{754C236F-C151-437F-9B33-B90FB5E470A4}"/>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C</a:t>
              </a:r>
            </a:p>
          </p:txBody>
        </p:sp>
      </p:grpSp>
      <p:grpSp>
        <p:nvGrpSpPr>
          <p:cNvPr id="35" name="Group 34">
            <a:extLst>
              <a:ext uri="{FF2B5EF4-FFF2-40B4-BE49-F238E27FC236}">
                <a16:creationId xmlns:a16="http://schemas.microsoft.com/office/drawing/2014/main" id="{A23802FE-B1A5-4609-A0B8-C18D52FFC6B9}"/>
              </a:ext>
            </a:extLst>
          </p:cNvPr>
          <p:cNvGrpSpPr/>
          <p:nvPr/>
        </p:nvGrpSpPr>
        <p:grpSpPr>
          <a:xfrm>
            <a:off x="7920900" y="1172795"/>
            <a:ext cx="434340" cy="371475"/>
            <a:chOff x="628650" y="4543425"/>
            <a:chExt cx="434340" cy="371475"/>
          </a:xfrm>
        </p:grpSpPr>
        <p:sp>
          <p:nvSpPr>
            <p:cNvPr id="36" name="Oval 35">
              <a:extLst>
                <a:ext uri="{FF2B5EF4-FFF2-40B4-BE49-F238E27FC236}">
                  <a16:creationId xmlns:a16="http://schemas.microsoft.com/office/drawing/2014/main" id="{6C0B5E5C-A75C-4EDF-BA63-FAD0D7D2490D}"/>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7" name="TextBox 36">
              <a:extLst>
                <a:ext uri="{FF2B5EF4-FFF2-40B4-BE49-F238E27FC236}">
                  <a16:creationId xmlns:a16="http://schemas.microsoft.com/office/drawing/2014/main" id="{0CCE8152-4A1A-4281-96CF-F26730A49683}"/>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D</a:t>
              </a:r>
            </a:p>
          </p:txBody>
        </p:sp>
      </p:grpSp>
      <p:grpSp>
        <p:nvGrpSpPr>
          <p:cNvPr id="38" name="Group 37">
            <a:extLst>
              <a:ext uri="{FF2B5EF4-FFF2-40B4-BE49-F238E27FC236}">
                <a16:creationId xmlns:a16="http://schemas.microsoft.com/office/drawing/2014/main" id="{95855E9B-35CC-43E2-875D-E0561534BE5D}"/>
              </a:ext>
            </a:extLst>
          </p:cNvPr>
          <p:cNvGrpSpPr/>
          <p:nvPr/>
        </p:nvGrpSpPr>
        <p:grpSpPr>
          <a:xfrm>
            <a:off x="6735049" y="2622365"/>
            <a:ext cx="434340" cy="371475"/>
            <a:chOff x="628650" y="4543425"/>
            <a:chExt cx="434340" cy="371475"/>
          </a:xfrm>
        </p:grpSpPr>
        <p:sp>
          <p:nvSpPr>
            <p:cNvPr id="39" name="Oval 38">
              <a:extLst>
                <a:ext uri="{FF2B5EF4-FFF2-40B4-BE49-F238E27FC236}">
                  <a16:creationId xmlns:a16="http://schemas.microsoft.com/office/drawing/2014/main" id="{3FF63B6D-C236-45B9-A978-AE4234930FCE}"/>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0" name="TextBox 39">
              <a:extLst>
                <a:ext uri="{FF2B5EF4-FFF2-40B4-BE49-F238E27FC236}">
                  <a16:creationId xmlns:a16="http://schemas.microsoft.com/office/drawing/2014/main" id="{16217926-FADF-4CC5-B8D3-E801A9F468DB}"/>
                </a:ext>
              </a:extLst>
            </p:cNvPr>
            <p:cNvSpPr txBox="1"/>
            <p:nvPr/>
          </p:nvSpPr>
          <p:spPr>
            <a:xfrm>
              <a:off x="685089" y="4543425"/>
              <a:ext cx="338555" cy="369332"/>
            </a:xfrm>
            <a:prstGeom prst="rect">
              <a:avLst/>
            </a:prstGeom>
            <a:noFill/>
            <a:ln>
              <a:noFill/>
            </a:ln>
          </p:spPr>
          <p:txBody>
            <a:bodyPr wrap="none" rtlCol="0">
              <a:spAutoFit/>
            </a:bodyPr>
            <a:lstStyle/>
            <a:p>
              <a:pPr algn="ctr" defTabSz="914400" fontAlgn="base">
                <a:spcBef>
                  <a:spcPct val="0"/>
                </a:spcBef>
                <a:spcAft>
                  <a:spcPct val="0"/>
                </a:spcAft>
                <a:defRPr/>
              </a:pPr>
              <a:r>
                <a:rPr lang="en-IE" b="1" kern="0" dirty="0">
                  <a:solidFill>
                    <a:srgbClr val="0070C0"/>
                  </a:solidFill>
                </a:rPr>
                <a:t>E</a:t>
              </a:r>
              <a:endParaRPr lang="en-US" b="1" kern="0" dirty="0">
                <a:solidFill>
                  <a:srgbClr val="0070C0"/>
                </a:solidFill>
              </a:endParaRPr>
            </a:p>
          </p:txBody>
        </p:sp>
      </p:grpSp>
      <p:grpSp>
        <p:nvGrpSpPr>
          <p:cNvPr id="41" name="Group 40">
            <a:extLst>
              <a:ext uri="{FF2B5EF4-FFF2-40B4-BE49-F238E27FC236}">
                <a16:creationId xmlns:a16="http://schemas.microsoft.com/office/drawing/2014/main" id="{3BF6387C-24B3-4128-A3A7-41F84D687082}"/>
              </a:ext>
            </a:extLst>
          </p:cNvPr>
          <p:cNvGrpSpPr/>
          <p:nvPr/>
        </p:nvGrpSpPr>
        <p:grpSpPr>
          <a:xfrm>
            <a:off x="9593993" y="4535083"/>
            <a:ext cx="434340" cy="371475"/>
            <a:chOff x="628650" y="4543425"/>
            <a:chExt cx="434340" cy="371475"/>
          </a:xfrm>
        </p:grpSpPr>
        <p:sp>
          <p:nvSpPr>
            <p:cNvPr id="42" name="Oval 41">
              <a:extLst>
                <a:ext uri="{FF2B5EF4-FFF2-40B4-BE49-F238E27FC236}">
                  <a16:creationId xmlns:a16="http://schemas.microsoft.com/office/drawing/2014/main" id="{2BA98D9B-E47C-4EE4-8B1D-99303E9A0115}"/>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3" name="TextBox 42">
              <a:extLst>
                <a:ext uri="{FF2B5EF4-FFF2-40B4-BE49-F238E27FC236}">
                  <a16:creationId xmlns:a16="http://schemas.microsoft.com/office/drawing/2014/main" id="{9F260BCC-F324-4D14-8F47-92DBE55FCE61}"/>
                </a:ext>
              </a:extLst>
            </p:cNvPr>
            <p:cNvSpPr txBox="1"/>
            <p:nvPr/>
          </p:nvSpPr>
          <p:spPr>
            <a:xfrm>
              <a:off x="691501" y="4543425"/>
              <a:ext cx="325730"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F</a:t>
              </a:r>
            </a:p>
          </p:txBody>
        </p:sp>
      </p:grpSp>
      <p:sp>
        <p:nvSpPr>
          <p:cNvPr id="7" name="Rectangle 6">
            <a:extLst>
              <a:ext uri="{FF2B5EF4-FFF2-40B4-BE49-F238E27FC236}">
                <a16:creationId xmlns:a16="http://schemas.microsoft.com/office/drawing/2014/main" id="{77CB5DBF-6A98-449B-BD32-F6AC53856E18}"/>
              </a:ext>
            </a:extLst>
          </p:cNvPr>
          <p:cNvSpPr/>
          <p:nvPr/>
        </p:nvSpPr>
        <p:spPr>
          <a:xfrm>
            <a:off x="4694614" y="1546413"/>
            <a:ext cx="853887" cy="5378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24EB6FFC-AF3F-41F5-846F-908850D835FC}"/>
              </a:ext>
            </a:extLst>
          </p:cNvPr>
          <p:cNvSpPr/>
          <p:nvPr/>
        </p:nvSpPr>
        <p:spPr>
          <a:xfrm>
            <a:off x="4694613" y="2084295"/>
            <a:ext cx="853887" cy="51295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D52D5AE5-1EB7-4466-938B-2BDA858D4E2D}"/>
              </a:ext>
            </a:extLst>
          </p:cNvPr>
          <p:cNvSpPr/>
          <p:nvPr/>
        </p:nvSpPr>
        <p:spPr>
          <a:xfrm>
            <a:off x="4694613" y="2622364"/>
            <a:ext cx="853887" cy="24822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C6683841-B5D5-4F24-84B1-74F165AF251A}"/>
              </a:ext>
            </a:extLst>
          </p:cNvPr>
          <p:cNvSpPr/>
          <p:nvPr/>
        </p:nvSpPr>
        <p:spPr>
          <a:xfrm>
            <a:off x="5546257" y="1544270"/>
            <a:ext cx="6590978" cy="272517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EB101123-D9DD-4E45-9AED-01C6CFF500E2}"/>
              </a:ext>
            </a:extLst>
          </p:cNvPr>
          <p:cNvSpPr/>
          <p:nvPr/>
        </p:nvSpPr>
        <p:spPr>
          <a:xfrm>
            <a:off x="5557463" y="4278966"/>
            <a:ext cx="6579773" cy="82568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D979DCA1-765F-48AC-8369-D652BF631024}"/>
              </a:ext>
            </a:extLst>
          </p:cNvPr>
          <p:cNvSpPr/>
          <p:nvPr/>
        </p:nvSpPr>
        <p:spPr>
          <a:xfrm>
            <a:off x="11451759" y="1317813"/>
            <a:ext cx="729820" cy="1589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4275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6FE81-57FF-4840-B88E-BAF51FC4753A}"/>
              </a:ext>
            </a:extLst>
          </p:cNvPr>
          <p:cNvPicPr>
            <a:picLocks noChangeAspect="1"/>
          </p:cNvPicPr>
          <p:nvPr/>
        </p:nvPicPr>
        <p:blipFill>
          <a:blip r:embed="rId3"/>
          <a:stretch>
            <a:fillRect/>
          </a:stretch>
        </p:blipFill>
        <p:spPr>
          <a:xfrm>
            <a:off x="5047648" y="1091253"/>
            <a:ext cx="7047179" cy="4638170"/>
          </a:xfrm>
          <a:prstGeom prst="rect">
            <a:avLst/>
          </a:prstGeom>
        </p:spPr>
      </p:pic>
      <p:sp>
        <p:nvSpPr>
          <p:cNvPr id="4" name="Title 3"/>
          <p:cNvSpPr>
            <a:spLocks noGrp="1"/>
          </p:cNvSpPr>
          <p:nvPr>
            <p:ph type="title"/>
          </p:nvPr>
        </p:nvSpPr>
        <p:spPr/>
        <p:txBody>
          <a:bodyPr/>
          <a:lstStyle/>
          <a:p>
            <a:r>
              <a:rPr lang="en-IE" strike="sngStrike" dirty="0" err="1"/>
              <a:t>Vivado</a:t>
            </a:r>
            <a:r>
              <a:rPr lang="en-IE" strike="sngStrike" dirty="0"/>
              <a:t> View</a:t>
            </a:r>
            <a:endParaRPr lang="en-US" strike="sngStrike" dirty="0"/>
          </a:p>
        </p:txBody>
      </p:sp>
      <p:sp>
        <p:nvSpPr>
          <p:cNvPr id="2" name="Content Placeholder 1"/>
          <p:cNvSpPr>
            <a:spLocks noGrp="1"/>
          </p:cNvSpPr>
          <p:nvPr>
            <p:ph idx="1"/>
          </p:nvPr>
        </p:nvSpPr>
        <p:spPr/>
        <p:txBody>
          <a:bodyPr/>
          <a:lstStyle/>
          <a:p>
            <a:r>
              <a:rPr lang="en-IE" dirty="0"/>
              <a:t>Customizable panels</a:t>
            </a:r>
          </a:p>
          <a:p>
            <a:endParaRPr lang="en-IE" dirty="0"/>
          </a:p>
          <a:p>
            <a:pPr lvl="1"/>
            <a:r>
              <a:rPr lang="en-IE" dirty="0"/>
              <a:t>A: Project Management</a:t>
            </a:r>
          </a:p>
          <a:p>
            <a:pPr lvl="1"/>
            <a:r>
              <a:rPr lang="en-IE" dirty="0"/>
              <a:t>B: IP Integrator</a:t>
            </a:r>
          </a:p>
          <a:p>
            <a:pPr lvl="1"/>
            <a:r>
              <a:rPr lang="en-IE" dirty="0"/>
              <a:t>C: FPGA Flow</a:t>
            </a:r>
          </a:p>
          <a:p>
            <a:pPr lvl="1"/>
            <a:r>
              <a:rPr lang="en-IE" dirty="0"/>
              <a:t>D: Layout Selection</a:t>
            </a:r>
          </a:p>
          <a:p>
            <a:pPr lvl="1"/>
            <a:r>
              <a:rPr lang="en-IE" dirty="0"/>
              <a:t>E: Project view/Preview Panel</a:t>
            </a:r>
          </a:p>
          <a:p>
            <a:pPr lvl="1"/>
            <a:r>
              <a:rPr lang="en-IE" dirty="0"/>
              <a:t>F: Console, Messages, Logs</a:t>
            </a:r>
            <a:endParaRPr lang="en-US" dirty="0"/>
          </a:p>
        </p:txBody>
      </p:sp>
      <p:sp>
        <p:nvSpPr>
          <p:cNvPr id="3" name="Slide Number Placeholder 2"/>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12</a:t>
            </a:fld>
            <a:endParaRPr lang="en-US" dirty="0">
              <a:solidFill>
                <a:srgbClr val="0C0C0C">
                  <a:tint val="75000"/>
                </a:srgbClr>
              </a:solidFill>
              <a:latin typeface="Arial"/>
            </a:endParaRPr>
          </a:p>
        </p:txBody>
      </p:sp>
      <p:grpSp>
        <p:nvGrpSpPr>
          <p:cNvPr id="26" name="Group 25">
            <a:extLst>
              <a:ext uri="{FF2B5EF4-FFF2-40B4-BE49-F238E27FC236}">
                <a16:creationId xmlns:a16="http://schemas.microsoft.com/office/drawing/2014/main" id="{73B00FBC-3233-47DA-94BD-F6424BCE3442}"/>
              </a:ext>
            </a:extLst>
          </p:cNvPr>
          <p:cNvGrpSpPr/>
          <p:nvPr/>
        </p:nvGrpSpPr>
        <p:grpSpPr>
          <a:xfrm>
            <a:off x="5675429" y="1988281"/>
            <a:ext cx="434340" cy="371475"/>
            <a:chOff x="628650" y="4543425"/>
            <a:chExt cx="434340" cy="371475"/>
          </a:xfrm>
        </p:grpSpPr>
        <p:sp>
          <p:nvSpPr>
            <p:cNvPr id="27" name="Oval 26">
              <a:extLst>
                <a:ext uri="{FF2B5EF4-FFF2-40B4-BE49-F238E27FC236}">
                  <a16:creationId xmlns:a16="http://schemas.microsoft.com/office/drawing/2014/main" id="{960E05E7-E9EB-4078-B827-3CFDB8BCEE5A}"/>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28" name="TextBox 27">
              <a:extLst>
                <a:ext uri="{FF2B5EF4-FFF2-40B4-BE49-F238E27FC236}">
                  <a16:creationId xmlns:a16="http://schemas.microsoft.com/office/drawing/2014/main" id="{4B8F7622-0E9A-46C7-9F45-B5B3B22E6065}"/>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A</a:t>
              </a:r>
            </a:p>
          </p:txBody>
        </p:sp>
      </p:grpSp>
      <p:grpSp>
        <p:nvGrpSpPr>
          <p:cNvPr id="29" name="Group 28">
            <a:extLst>
              <a:ext uri="{FF2B5EF4-FFF2-40B4-BE49-F238E27FC236}">
                <a16:creationId xmlns:a16="http://schemas.microsoft.com/office/drawing/2014/main" id="{ABD092AC-B569-492B-AEC6-1414CBD07830}"/>
              </a:ext>
            </a:extLst>
          </p:cNvPr>
          <p:cNvGrpSpPr/>
          <p:nvPr/>
        </p:nvGrpSpPr>
        <p:grpSpPr>
          <a:xfrm>
            <a:off x="5675429" y="2706640"/>
            <a:ext cx="434340" cy="371475"/>
            <a:chOff x="628650" y="4543425"/>
            <a:chExt cx="434340" cy="371475"/>
          </a:xfrm>
        </p:grpSpPr>
        <p:sp>
          <p:nvSpPr>
            <p:cNvPr id="30" name="Oval 29">
              <a:extLst>
                <a:ext uri="{FF2B5EF4-FFF2-40B4-BE49-F238E27FC236}">
                  <a16:creationId xmlns:a16="http://schemas.microsoft.com/office/drawing/2014/main" id="{BC159928-233F-4800-8C7A-CC4461F88637}"/>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1" name="TextBox 30">
              <a:extLst>
                <a:ext uri="{FF2B5EF4-FFF2-40B4-BE49-F238E27FC236}">
                  <a16:creationId xmlns:a16="http://schemas.microsoft.com/office/drawing/2014/main" id="{25ACCD0C-CFC4-4955-BEC8-E45F4F13D540}"/>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B</a:t>
              </a:r>
            </a:p>
          </p:txBody>
        </p:sp>
      </p:grpSp>
      <p:grpSp>
        <p:nvGrpSpPr>
          <p:cNvPr id="32" name="Group 31">
            <a:extLst>
              <a:ext uri="{FF2B5EF4-FFF2-40B4-BE49-F238E27FC236}">
                <a16:creationId xmlns:a16="http://schemas.microsoft.com/office/drawing/2014/main" id="{F0D4CD83-E4C6-4531-BA0B-E3F9E83AC552}"/>
              </a:ext>
            </a:extLst>
          </p:cNvPr>
          <p:cNvGrpSpPr/>
          <p:nvPr/>
        </p:nvGrpSpPr>
        <p:grpSpPr>
          <a:xfrm>
            <a:off x="5654168" y="4022992"/>
            <a:ext cx="434340" cy="371475"/>
            <a:chOff x="628650" y="4543425"/>
            <a:chExt cx="434340" cy="371475"/>
          </a:xfrm>
        </p:grpSpPr>
        <p:sp>
          <p:nvSpPr>
            <p:cNvPr id="33" name="Oval 32">
              <a:extLst>
                <a:ext uri="{FF2B5EF4-FFF2-40B4-BE49-F238E27FC236}">
                  <a16:creationId xmlns:a16="http://schemas.microsoft.com/office/drawing/2014/main" id="{FE2D51BE-22F1-4F59-9592-68564F9DA940}"/>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4" name="TextBox 33">
              <a:extLst>
                <a:ext uri="{FF2B5EF4-FFF2-40B4-BE49-F238E27FC236}">
                  <a16:creationId xmlns:a16="http://schemas.microsoft.com/office/drawing/2014/main" id="{754C236F-C151-437F-9B33-B90FB5E470A4}"/>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C</a:t>
              </a:r>
            </a:p>
          </p:txBody>
        </p:sp>
      </p:grpSp>
      <p:grpSp>
        <p:nvGrpSpPr>
          <p:cNvPr id="35" name="Group 34">
            <a:extLst>
              <a:ext uri="{FF2B5EF4-FFF2-40B4-BE49-F238E27FC236}">
                <a16:creationId xmlns:a16="http://schemas.microsoft.com/office/drawing/2014/main" id="{A23802FE-B1A5-4609-A0B8-C18D52FFC6B9}"/>
              </a:ext>
            </a:extLst>
          </p:cNvPr>
          <p:cNvGrpSpPr/>
          <p:nvPr/>
        </p:nvGrpSpPr>
        <p:grpSpPr>
          <a:xfrm>
            <a:off x="7835019" y="1263250"/>
            <a:ext cx="434340" cy="371475"/>
            <a:chOff x="628650" y="4543425"/>
            <a:chExt cx="434340" cy="371475"/>
          </a:xfrm>
        </p:grpSpPr>
        <p:sp>
          <p:nvSpPr>
            <p:cNvPr id="36" name="Oval 35">
              <a:extLst>
                <a:ext uri="{FF2B5EF4-FFF2-40B4-BE49-F238E27FC236}">
                  <a16:creationId xmlns:a16="http://schemas.microsoft.com/office/drawing/2014/main" id="{6C0B5E5C-A75C-4EDF-BA63-FAD0D7D2490D}"/>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7" name="TextBox 36">
              <a:extLst>
                <a:ext uri="{FF2B5EF4-FFF2-40B4-BE49-F238E27FC236}">
                  <a16:creationId xmlns:a16="http://schemas.microsoft.com/office/drawing/2014/main" id="{0CCE8152-4A1A-4281-96CF-F26730A49683}"/>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D</a:t>
              </a:r>
            </a:p>
          </p:txBody>
        </p:sp>
      </p:grpSp>
      <p:grpSp>
        <p:nvGrpSpPr>
          <p:cNvPr id="38" name="Group 37">
            <a:extLst>
              <a:ext uri="{FF2B5EF4-FFF2-40B4-BE49-F238E27FC236}">
                <a16:creationId xmlns:a16="http://schemas.microsoft.com/office/drawing/2014/main" id="{95855E9B-35CC-43E2-875D-E0561534BE5D}"/>
              </a:ext>
            </a:extLst>
          </p:cNvPr>
          <p:cNvGrpSpPr/>
          <p:nvPr/>
        </p:nvGrpSpPr>
        <p:grpSpPr>
          <a:xfrm>
            <a:off x="7400679" y="2574845"/>
            <a:ext cx="434340" cy="371475"/>
            <a:chOff x="628650" y="4543425"/>
            <a:chExt cx="434340" cy="371475"/>
          </a:xfrm>
        </p:grpSpPr>
        <p:sp>
          <p:nvSpPr>
            <p:cNvPr id="39" name="Oval 38">
              <a:extLst>
                <a:ext uri="{FF2B5EF4-FFF2-40B4-BE49-F238E27FC236}">
                  <a16:creationId xmlns:a16="http://schemas.microsoft.com/office/drawing/2014/main" id="{3FF63B6D-C236-45B9-A978-AE4234930FCE}"/>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0" name="TextBox 39">
              <a:extLst>
                <a:ext uri="{FF2B5EF4-FFF2-40B4-BE49-F238E27FC236}">
                  <a16:creationId xmlns:a16="http://schemas.microsoft.com/office/drawing/2014/main" id="{16217926-FADF-4CC5-B8D3-E801A9F468DB}"/>
                </a:ext>
              </a:extLst>
            </p:cNvPr>
            <p:cNvSpPr txBox="1"/>
            <p:nvPr/>
          </p:nvSpPr>
          <p:spPr>
            <a:xfrm>
              <a:off x="685089" y="4543425"/>
              <a:ext cx="338555" cy="369332"/>
            </a:xfrm>
            <a:prstGeom prst="rect">
              <a:avLst/>
            </a:prstGeom>
            <a:noFill/>
            <a:ln>
              <a:noFill/>
            </a:ln>
          </p:spPr>
          <p:txBody>
            <a:bodyPr wrap="none" rtlCol="0">
              <a:spAutoFit/>
            </a:bodyPr>
            <a:lstStyle/>
            <a:p>
              <a:pPr algn="ctr" defTabSz="914400" fontAlgn="base">
                <a:spcBef>
                  <a:spcPct val="0"/>
                </a:spcBef>
                <a:spcAft>
                  <a:spcPct val="0"/>
                </a:spcAft>
                <a:defRPr/>
              </a:pPr>
              <a:r>
                <a:rPr lang="en-IE" b="1" kern="0" dirty="0">
                  <a:solidFill>
                    <a:srgbClr val="0070C0"/>
                  </a:solidFill>
                  <a:latin typeface="Arial"/>
                </a:rPr>
                <a:t>E</a:t>
              </a:r>
              <a:endParaRPr lang="en-US" b="1" kern="0" dirty="0">
                <a:solidFill>
                  <a:srgbClr val="0070C0"/>
                </a:solidFill>
                <a:latin typeface="Arial"/>
              </a:endParaRPr>
            </a:p>
          </p:txBody>
        </p:sp>
      </p:grpSp>
      <p:grpSp>
        <p:nvGrpSpPr>
          <p:cNvPr id="41" name="Group 40">
            <a:extLst>
              <a:ext uri="{FF2B5EF4-FFF2-40B4-BE49-F238E27FC236}">
                <a16:creationId xmlns:a16="http://schemas.microsoft.com/office/drawing/2014/main" id="{3BF6387C-24B3-4128-A3A7-41F84D687082}"/>
              </a:ext>
            </a:extLst>
          </p:cNvPr>
          <p:cNvGrpSpPr/>
          <p:nvPr/>
        </p:nvGrpSpPr>
        <p:grpSpPr>
          <a:xfrm>
            <a:off x="9759173" y="4735315"/>
            <a:ext cx="434340" cy="371475"/>
            <a:chOff x="628650" y="4543425"/>
            <a:chExt cx="434340" cy="371475"/>
          </a:xfrm>
        </p:grpSpPr>
        <p:sp>
          <p:nvSpPr>
            <p:cNvPr id="42" name="Oval 41">
              <a:extLst>
                <a:ext uri="{FF2B5EF4-FFF2-40B4-BE49-F238E27FC236}">
                  <a16:creationId xmlns:a16="http://schemas.microsoft.com/office/drawing/2014/main" id="{2BA98D9B-E47C-4EE4-8B1D-99303E9A0115}"/>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3" name="TextBox 42">
              <a:extLst>
                <a:ext uri="{FF2B5EF4-FFF2-40B4-BE49-F238E27FC236}">
                  <a16:creationId xmlns:a16="http://schemas.microsoft.com/office/drawing/2014/main" id="{9F260BCC-F324-4D14-8F47-92DBE55FCE61}"/>
                </a:ext>
              </a:extLst>
            </p:cNvPr>
            <p:cNvSpPr txBox="1"/>
            <p:nvPr/>
          </p:nvSpPr>
          <p:spPr>
            <a:xfrm>
              <a:off x="691501" y="4543425"/>
              <a:ext cx="325730"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F</a:t>
              </a:r>
            </a:p>
          </p:txBody>
        </p:sp>
      </p:grpSp>
    </p:spTree>
    <p:extLst>
      <p:ext uri="{BB962C8B-B14F-4D97-AF65-F5344CB8AC3E}">
        <p14:creationId xmlns:p14="http://schemas.microsoft.com/office/powerpoint/2010/main" val="132301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 Design using </a:t>
            </a:r>
            <a:r>
              <a:rPr lang="en-US" dirty="0" err="1"/>
              <a:t>Vivado</a:t>
            </a:r>
            <a:endParaRPr lang="en-US" dirty="0"/>
          </a:p>
        </p:txBody>
      </p:sp>
      <p:sp>
        <p:nvSpPr>
          <p:cNvPr id="17" name="Slide Number Placeholder 16"/>
          <p:cNvSpPr>
            <a:spLocks noGrp="1"/>
          </p:cNvSpPr>
          <p:nvPr>
            <p:ph type="sldNum" sz="quarter" idx="10"/>
          </p:nvPr>
        </p:nvSpPr>
        <p:spPr>
          <a:xfrm>
            <a:off x="579120" y="6325606"/>
            <a:ext cx="2948939" cy="365125"/>
          </a:xfrm>
        </p:spPr>
        <p:txBody>
          <a:bodyPr/>
          <a:lstStyle/>
          <a:p>
            <a:pPr>
              <a:defRPr/>
            </a:pPr>
            <a:r>
              <a:rPr lang="en-US" dirty="0"/>
              <a:t>Creating Processor System 24- </a:t>
            </a:r>
            <a:fld id="{99D29FBF-A473-46DA-BC14-675AC1C8F9A5}" type="slidenum">
              <a:rPr lang="en-US" smtClean="0"/>
              <a:pPr>
                <a:defRPr/>
              </a:pPr>
              <a:t>13</a:t>
            </a:fld>
            <a:endParaRPr lang="en-US" dirty="0"/>
          </a:p>
        </p:txBody>
      </p:sp>
      <p:sp>
        <p:nvSpPr>
          <p:cNvPr id="28" name="Rectangle 27"/>
          <p:cNvSpPr/>
          <p:nvPr/>
        </p:nvSpPr>
        <p:spPr>
          <a:xfrm>
            <a:off x="2262478" y="1386674"/>
            <a:ext cx="7911810" cy="49940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Text Box 78"/>
          <p:cNvSpPr txBox="1">
            <a:spLocks noChangeArrowheads="1"/>
          </p:cNvSpPr>
          <p:nvPr/>
        </p:nvSpPr>
        <p:spPr bwMode="auto">
          <a:xfrm>
            <a:off x="6005489" y="4110689"/>
            <a:ext cx="3079810" cy="302668"/>
          </a:xfrm>
          <a:prstGeom prst="rect">
            <a:avLst/>
          </a:prstGeom>
          <a:solidFill>
            <a:schemeClr val="tx2"/>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base" hangingPunct="1">
              <a:spcBef>
                <a:spcPct val="0"/>
              </a:spcBef>
              <a:spcAft>
                <a:spcPct val="0"/>
              </a:spcAft>
            </a:pPr>
            <a:r>
              <a:rPr lang="en-US" sz="1300" dirty="0">
                <a:ea typeface="Calibri" pitchFamily="34" charset="0"/>
                <a:cs typeface="Times New Roman" pitchFamily="18" charset="0"/>
              </a:rPr>
              <a:t>15. Program bitstream &amp; .elf into Zynq</a:t>
            </a:r>
          </a:p>
        </p:txBody>
      </p:sp>
      <p:sp>
        <p:nvSpPr>
          <p:cNvPr id="37" name="AutoShape 93"/>
          <p:cNvSpPr>
            <a:spLocks noChangeArrowheads="1"/>
          </p:cNvSpPr>
          <p:nvPr/>
        </p:nvSpPr>
        <p:spPr bwMode="auto">
          <a:xfrm>
            <a:off x="6911406" y="2933700"/>
            <a:ext cx="3072382" cy="87432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p:cNvSpPr/>
          <p:nvPr/>
        </p:nvSpPr>
        <p:spPr>
          <a:xfrm>
            <a:off x="2455496" y="1538007"/>
            <a:ext cx="3733530" cy="25726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p>
        </p:txBody>
      </p:sp>
      <p:sp>
        <p:nvSpPr>
          <p:cNvPr id="39" name="Text Box 91"/>
          <p:cNvSpPr txBox="1">
            <a:spLocks noChangeArrowheads="1"/>
          </p:cNvSpPr>
          <p:nvPr/>
        </p:nvSpPr>
        <p:spPr bwMode="auto">
          <a:xfrm>
            <a:off x="2455497" y="4143898"/>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err="1">
                <a:ea typeface="Calibri" pitchFamily="34" charset="0"/>
                <a:cs typeface="Times New Roman" pitchFamily="18" charset="0"/>
              </a:rPr>
              <a:t>Vivado</a:t>
            </a:r>
            <a:endParaRPr lang="en-US" sz="1300" dirty="0">
              <a:ea typeface="Calibri" pitchFamily="34" charset="0"/>
              <a:cs typeface="Times New Roman" pitchFamily="18" charset="0"/>
            </a:endParaRPr>
          </a:p>
        </p:txBody>
      </p:sp>
      <p:sp>
        <p:nvSpPr>
          <p:cNvPr id="40" name="Text Box 89"/>
          <p:cNvSpPr txBox="1">
            <a:spLocks noChangeArrowheads="1"/>
          </p:cNvSpPr>
          <p:nvPr/>
        </p:nvSpPr>
        <p:spPr bwMode="auto">
          <a:xfrm>
            <a:off x="9267550" y="3820049"/>
            <a:ext cx="570863" cy="271611"/>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VITS</a:t>
            </a:r>
            <a:endParaRPr lang="en-US" sz="1300" dirty="0">
              <a:solidFill>
                <a:srgbClr val="FF0000"/>
              </a:solidFill>
              <a:ea typeface="Calibri" pitchFamily="34" charset="0"/>
              <a:cs typeface="Times New Roman" pitchFamily="18" charset="0"/>
            </a:endParaRPr>
          </a:p>
        </p:txBody>
      </p:sp>
      <p:sp>
        <p:nvSpPr>
          <p:cNvPr id="41" name="Text Box 88"/>
          <p:cNvSpPr txBox="1">
            <a:spLocks noChangeArrowheads="1"/>
          </p:cNvSpPr>
          <p:nvPr/>
        </p:nvSpPr>
        <p:spPr bwMode="auto">
          <a:xfrm>
            <a:off x="2532799" y="1601485"/>
            <a:ext cx="2524479" cy="2478146"/>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base">
              <a:spcBef>
                <a:spcPct val="0"/>
              </a:spcBef>
              <a:spcAft>
                <a:spcPct val="0"/>
              </a:spcAft>
            </a:pPr>
            <a:r>
              <a:rPr lang="en-US" sz="1300" dirty="0">
                <a:ea typeface="Calibri" pitchFamily="34" charset="0"/>
                <a:cs typeface="Times New Roman" pitchFamily="18" charset="0"/>
              </a:rPr>
              <a:t>1.   Launch </a:t>
            </a:r>
            <a:r>
              <a:rPr lang="en-US" sz="1300" dirty="0" err="1">
                <a:ea typeface="Calibri" pitchFamily="34" charset="0"/>
                <a:cs typeface="Times New Roman" pitchFamily="18" charset="0"/>
              </a:rPr>
              <a:t>Vivado</a:t>
            </a:r>
            <a:endParaRPr lang="en-US" sz="1300" dirty="0">
              <a:ea typeface="Calibri" pitchFamily="34" charset="0"/>
              <a:cs typeface="Times New Roman" pitchFamily="18" charset="0"/>
            </a:endParaRPr>
          </a:p>
          <a:p>
            <a:pPr marL="342900" indent="-342900" fontAlgn="base">
              <a:spcBef>
                <a:spcPct val="0"/>
              </a:spcBef>
              <a:spcAft>
                <a:spcPct val="0"/>
              </a:spcAft>
            </a:pPr>
            <a:r>
              <a:rPr lang="en-US" sz="1300" dirty="0">
                <a:ea typeface="Calibri" pitchFamily="34" charset="0"/>
                <a:cs typeface="Times New Roman" pitchFamily="18" charset="0"/>
              </a:rPr>
              <a:t>2.   Create Block Design </a:t>
            </a: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r>
              <a:rPr lang="en-US" sz="1300" dirty="0">
                <a:ea typeface="Calibri" pitchFamily="34" charset="0"/>
                <a:cs typeface="Times New Roman" pitchFamily="18" charset="0"/>
              </a:rPr>
              <a:t>8.   Create Top-Level HDL</a:t>
            </a:r>
            <a:endParaRPr lang="en-US" sz="1300" dirty="0">
              <a:cs typeface="Arial" pitchFamily="34" charset="0"/>
            </a:endParaRPr>
          </a:p>
          <a:p>
            <a:pPr eaLnBrk="0" fontAlgn="base" hangingPunct="0">
              <a:spcBef>
                <a:spcPct val="0"/>
              </a:spcBef>
              <a:spcAft>
                <a:spcPct val="0"/>
              </a:spcAft>
            </a:pPr>
            <a:r>
              <a:rPr lang="en-US" sz="1300" i="1" dirty="0">
                <a:ea typeface="Calibri" pitchFamily="34" charset="0"/>
                <a:cs typeface="Times New Roman" pitchFamily="18" charset="0"/>
              </a:rPr>
              <a:t>9.   Add Constraints (file)</a:t>
            </a:r>
            <a:endParaRPr lang="en-US" sz="1300" i="1" dirty="0">
              <a:cs typeface="Arial" pitchFamily="34" charset="0"/>
            </a:endParaRPr>
          </a:p>
          <a:p>
            <a:pPr eaLnBrk="0" fontAlgn="base" hangingPunct="0">
              <a:spcBef>
                <a:spcPct val="0"/>
              </a:spcBef>
              <a:spcAft>
                <a:spcPct val="0"/>
              </a:spcAft>
            </a:pPr>
            <a:r>
              <a:rPr lang="en-US" sz="1300" dirty="0">
                <a:ea typeface="Calibri" pitchFamily="34" charset="0"/>
                <a:cs typeface="Times New Roman" pitchFamily="18" charset="0"/>
              </a:rPr>
              <a:t>10. </a:t>
            </a:r>
            <a:r>
              <a:rPr lang="en-US" sz="1300" i="1" dirty="0">
                <a:ea typeface="Calibri" pitchFamily="34" charset="0"/>
                <a:cs typeface="Times New Roman" pitchFamily="18" charset="0"/>
              </a:rPr>
              <a:t>Generate Bitstream =&gt; .bit</a:t>
            </a:r>
            <a:endParaRPr lang="en-US" sz="1300" i="1" dirty="0">
              <a:cs typeface="Arial" pitchFamily="34" charset="0"/>
            </a:endParaRPr>
          </a:p>
          <a:p>
            <a:pPr eaLnBrk="0" fontAlgn="base" hangingPunct="0">
              <a:spcBef>
                <a:spcPct val="0"/>
              </a:spcBef>
              <a:spcAft>
                <a:spcPct val="0"/>
              </a:spcAft>
            </a:pPr>
            <a:r>
              <a:rPr lang="en-US" sz="1300" dirty="0">
                <a:ea typeface="Calibri" pitchFamily="34" charset="0"/>
                <a:cs typeface="Times New Roman" pitchFamily="18" charset="0"/>
              </a:rPr>
              <a:t>11. Export hardware to VITIS</a:t>
            </a:r>
            <a:endParaRPr lang="en-US" sz="1300" dirty="0">
              <a:cs typeface="Arial" pitchFamily="34" charset="0"/>
            </a:endParaRPr>
          </a:p>
          <a:p>
            <a:pPr eaLnBrk="0" fontAlgn="base" hangingPunct="0">
              <a:spcBef>
                <a:spcPct val="0"/>
              </a:spcBef>
              <a:spcAft>
                <a:spcPct val="0"/>
              </a:spcAft>
            </a:pPr>
            <a:endParaRPr lang="en-US" dirty="0">
              <a:latin typeface="Arial" pitchFamily="34" charset="0"/>
              <a:cs typeface="Arial" pitchFamily="34" charset="0"/>
            </a:endParaRPr>
          </a:p>
        </p:txBody>
      </p:sp>
      <p:sp>
        <p:nvSpPr>
          <p:cNvPr id="42" name="Text Box 85"/>
          <p:cNvSpPr txBox="1">
            <a:spLocks noChangeArrowheads="1"/>
          </p:cNvSpPr>
          <p:nvPr/>
        </p:nvSpPr>
        <p:spPr bwMode="auto">
          <a:xfrm>
            <a:off x="3063674" y="2075334"/>
            <a:ext cx="2534802" cy="1061159"/>
          </a:xfrm>
          <a:prstGeom prst="rect">
            <a:avLst/>
          </a:prstGeom>
          <a:solidFill>
            <a:schemeClr val="bg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ea typeface="Calibri" pitchFamily="34" charset="0"/>
                <a:cs typeface="Times New Roman" pitchFamily="18" charset="0"/>
              </a:rPr>
              <a:t>3. Add PS7 </a:t>
            </a:r>
          </a:p>
          <a:p>
            <a:pPr fontAlgn="base">
              <a:spcBef>
                <a:spcPct val="0"/>
              </a:spcBef>
              <a:spcAft>
                <a:spcPct val="0"/>
              </a:spcAft>
            </a:pPr>
            <a:r>
              <a:rPr lang="en-US" sz="1300" dirty="0">
                <a:ea typeface="Calibri" pitchFamily="34" charset="0"/>
                <a:cs typeface="Times New Roman" pitchFamily="18" charset="0"/>
              </a:rPr>
              <a:t>4. Configure PS settings</a:t>
            </a:r>
          </a:p>
          <a:p>
            <a:pPr fontAlgn="base">
              <a:spcBef>
                <a:spcPct val="0"/>
              </a:spcBef>
              <a:spcAft>
                <a:spcPct val="0"/>
              </a:spcAft>
            </a:pPr>
            <a:r>
              <a:rPr lang="en-US" sz="1300" dirty="0">
                <a:ea typeface="Calibri" pitchFamily="34" charset="0"/>
                <a:cs typeface="Times New Roman" pitchFamily="18" charset="0"/>
              </a:rPr>
              <a:t>5. Run Block Automation</a:t>
            </a:r>
          </a:p>
          <a:p>
            <a:pPr fontAlgn="base">
              <a:spcBef>
                <a:spcPct val="0"/>
              </a:spcBef>
              <a:spcAft>
                <a:spcPct val="0"/>
              </a:spcAft>
            </a:pPr>
            <a:r>
              <a:rPr lang="en-US" sz="1300" i="1" dirty="0">
                <a:ea typeface="Calibri" pitchFamily="34" charset="0"/>
                <a:cs typeface="Times New Roman" pitchFamily="18" charset="0"/>
              </a:rPr>
              <a:t>6. Add and configure IPs</a:t>
            </a:r>
          </a:p>
          <a:p>
            <a:pPr fontAlgn="base">
              <a:spcBef>
                <a:spcPct val="0"/>
              </a:spcBef>
              <a:spcAft>
                <a:spcPct val="0"/>
              </a:spcAft>
            </a:pPr>
            <a:r>
              <a:rPr lang="en-US" sz="1300" i="1" dirty="0">
                <a:ea typeface="Calibri" pitchFamily="34" charset="0"/>
                <a:cs typeface="Times New Roman" pitchFamily="18" charset="0"/>
              </a:rPr>
              <a:t>7. Run Connection Automation</a:t>
            </a:r>
          </a:p>
          <a:p>
            <a:pPr fontAlgn="base">
              <a:spcBef>
                <a:spcPct val="0"/>
              </a:spcBef>
              <a:spcAft>
                <a:spcPct val="0"/>
              </a:spcAft>
            </a:pPr>
            <a:endParaRPr lang="en-US" sz="1300" i="1" dirty="0">
              <a:ea typeface="Calibri" pitchFamily="34" charset="0"/>
              <a:cs typeface="Times New Roman" pitchFamily="18" charset="0"/>
            </a:endParaRPr>
          </a:p>
        </p:txBody>
      </p:sp>
      <p:sp>
        <p:nvSpPr>
          <p:cNvPr id="43" name="Text Box 83"/>
          <p:cNvSpPr txBox="1">
            <a:spLocks noChangeArrowheads="1"/>
          </p:cNvSpPr>
          <p:nvPr/>
        </p:nvSpPr>
        <p:spPr bwMode="auto">
          <a:xfrm>
            <a:off x="6998133" y="3038596"/>
            <a:ext cx="2925578" cy="682451"/>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ea typeface="Calibri" pitchFamily="34" charset="0"/>
                <a:cs typeface="Times New Roman" pitchFamily="18" charset="0"/>
              </a:rPr>
              <a:t>12. Create platform project from XSA</a:t>
            </a:r>
          </a:p>
          <a:p>
            <a:pPr fontAlgn="base">
              <a:spcBef>
                <a:spcPct val="0"/>
              </a:spcBef>
              <a:spcAft>
                <a:spcPct val="0"/>
              </a:spcAft>
            </a:pPr>
            <a:r>
              <a:rPr lang="en-US" sz="1300" dirty="0">
                <a:ea typeface="Calibri" pitchFamily="34" charset="0"/>
                <a:cs typeface="Times New Roman" pitchFamily="18" charset="0"/>
              </a:rPr>
              <a:t>13. Create or add Software Project</a:t>
            </a:r>
          </a:p>
          <a:p>
            <a:pPr fontAlgn="base">
              <a:spcBef>
                <a:spcPct val="0"/>
              </a:spcBef>
              <a:spcAft>
                <a:spcPct val="0"/>
              </a:spcAft>
            </a:pPr>
            <a:r>
              <a:rPr lang="en-US" sz="1300" dirty="0">
                <a:ea typeface="Calibri" pitchFamily="34" charset="0"/>
                <a:cs typeface="Times New Roman" pitchFamily="18" charset="0"/>
              </a:rPr>
              <a:t>14. Build application =&gt; .elf</a:t>
            </a:r>
          </a:p>
          <a:p>
            <a:pPr fontAlgn="base">
              <a:spcBef>
                <a:spcPct val="0"/>
              </a:spcBef>
              <a:spcAft>
                <a:spcPct val="0"/>
              </a:spcAft>
            </a:pPr>
            <a:endParaRPr lang="en-US" sz="1300" dirty="0">
              <a:solidFill>
                <a:srgbClr val="FF0000"/>
              </a:solidFill>
              <a:ea typeface="Calibri" pitchFamily="34" charset="0"/>
              <a:cs typeface="Times New Roman" pitchFamily="18" charset="0"/>
            </a:endParaRPr>
          </a:p>
        </p:txBody>
      </p:sp>
      <p:sp>
        <p:nvSpPr>
          <p:cNvPr id="45" name="Text Box 91"/>
          <p:cNvSpPr txBox="1">
            <a:spLocks noChangeArrowheads="1"/>
          </p:cNvSpPr>
          <p:nvPr/>
        </p:nvSpPr>
        <p:spPr bwMode="auto">
          <a:xfrm>
            <a:off x="5916614" y="5981407"/>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PYNQ-Z1</a:t>
            </a:r>
          </a:p>
        </p:txBody>
      </p:sp>
      <p:sp>
        <p:nvSpPr>
          <p:cNvPr id="46" name="Right Arrow 45"/>
          <p:cNvSpPr/>
          <p:nvPr/>
        </p:nvSpPr>
        <p:spPr bwMode="auto">
          <a:xfrm>
            <a:off x="6601891" y="3090636"/>
            <a:ext cx="365760" cy="192602"/>
          </a:xfrm>
          <a:prstGeom prst="right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7" name="Down Arrow 46"/>
          <p:cNvSpPr/>
          <p:nvPr/>
        </p:nvSpPr>
        <p:spPr bwMode="auto">
          <a:xfrm>
            <a:off x="8263010" y="3820048"/>
            <a:ext cx="239484" cy="339970"/>
          </a:xfrm>
          <a:prstGeom prst="down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8" name="Rectangle 47"/>
          <p:cNvSpPr/>
          <p:nvPr/>
        </p:nvSpPr>
        <p:spPr bwMode="auto">
          <a:xfrm>
            <a:off x="6597178" y="3178315"/>
            <a:ext cx="91440" cy="822960"/>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9" name="Rectangle 48"/>
          <p:cNvSpPr/>
          <p:nvPr/>
        </p:nvSpPr>
        <p:spPr bwMode="auto">
          <a:xfrm>
            <a:off x="5057277" y="3892907"/>
            <a:ext cx="1554480" cy="108155"/>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50" name="Text Box 91"/>
          <p:cNvSpPr txBox="1">
            <a:spLocks noChangeArrowheads="1"/>
          </p:cNvSpPr>
          <p:nvPr/>
        </p:nvSpPr>
        <p:spPr bwMode="auto">
          <a:xfrm>
            <a:off x="5604181" y="2075334"/>
            <a:ext cx="312433" cy="1061159"/>
          </a:xfrm>
          <a:prstGeom prst="rect">
            <a:avLst/>
          </a:prstGeom>
          <a:solidFill>
            <a:srgbClr val="FFFF00"/>
          </a:solidFill>
          <a:ln w="19050">
            <a:solidFill>
              <a:schemeClr val="tx2"/>
            </a:solidFill>
            <a:prstDash val="solid"/>
            <a:miter lim="800000"/>
            <a:headEnd/>
            <a:tailEnd/>
          </a:ln>
        </p:spPr>
        <p:txBody>
          <a:bodyPr vert="vert270"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IP Integrator</a:t>
            </a:r>
          </a:p>
        </p:txBody>
      </p:sp>
      <p:sp>
        <p:nvSpPr>
          <p:cNvPr id="52" name="Text Box 91"/>
          <p:cNvSpPr txBox="1">
            <a:spLocks noChangeArrowheads="1"/>
          </p:cNvSpPr>
          <p:nvPr/>
        </p:nvSpPr>
        <p:spPr bwMode="auto">
          <a:xfrm>
            <a:off x="7797907" y="5963810"/>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PYNQ-Z2</a:t>
            </a:r>
          </a:p>
        </p:txBody>
      </p:sp>
      <p:pic>
        <p:nvPicPr>
          <p:cNvPr id="4" name="Picture 3" descr="A circuit board&#10;&#10;Description generated with very high confidence">
            <a:extLst>
              <a:ext uri="{FF2B5EF4-FFF2-40B4-BE49-F238E27FC236}">
                <a16:creationId xmlns:a16="http://schemas.microsoft.com/office/drawing/2014/main" id="{79F0ACB8-F718-4D27-ABCC-B72192570AFC}"/>
              </a:ext>
            </a:extLst>
          </p:cNvPr>
          <p:cNvPicPr>
            <a:picLocks noChangeAspect="1"/>
          </p:cNvPicPr>
          <p:nvPr/>
        </p:nvPicPr>
        <p:blipFill>
          <a:blip r:embed="rId3"/>
          <a:stretch>
            <a:fillRect/>
          </a:stretch>
        </p:blipFill>
        <p:spPr>
          <a:xfrm>
            <a:off x="7508439" y="4701023"/>
            <a:ext cx="1748626" cy="1165953"/>
          </a:xfrm>
          <a:prstGeom prst="rect">
            <a:avLst/>
          </a:prstGeom>
        </p:spPr>
      </p:pic>
      <p:pic>
        <p:nvPicPr>
          <p:cNvPr id="5" name="Picture 4">
            <a:extLst>
              <a:ext uri="{FF2B5EF4-FFF2-40B4-BE49-F238E27FC236}">
                <a16:creationId xmlns:a16="http://schemas.microsoft.com/office/drawing/2014/main" id="{F575E12F-423E-477A-B7C0-B3EBDDA2FC54}"/>
              </a:ext>
            </a:extLst>
          </p:cNvPr>
          <p:cNvPicPr>
            <a:picLocks noChangeAspect="1"/>
          </p:cNvPicPr>
          <p:nvPr/>
        </p:nvPicPr>
        <p:blipFill>
          <a:blip r:embed="rId4"/>
          <a:stretch>
            <a:fillRect/>
          </a:stretch>
        </p:blipFill>
        <p:spPr>
          <a:xfrm>
            <a:off x="5760396" y="4710164"/>
            <a:ext cx="1588734" cy="11554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 Design using </a:t>
            </a:r>
            <a:r>
              <a:rPr lang="en-US" dirty="0" err="1"/>
              <a:t>Vivado</a:t>
            </a:r>
            <a:endParaRPr lang="en-US" dirty="0"/>
          </a:p>
        </p:txBody>
      </p:sp>
      <p:sp>
        <p:nvSpPr>
          <p:cNvPr id="17" name="Slide Number Placeholder 1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14</a:t>
            </a:fld>
            <a:endParaRPr lang="en-US" dirty="0">
              <a:solidFill>
                <a:srgbClr val="0C0C0C">
                  <a:tint val="75000"/>
                </a:srgbClr>
              </a:solidFill>
              <a:latin typeface="Arial"/>
            </a:endParaRPr>
          </a:p>
        </p:txBody>
      </p:sp>
      <p:sp>
        <p:nvSpPr>
          <p:cNvPr id="28" name="Rectangle 27"/>
          <p:cNvSpPr/>
          <p:nvPr/>
        </p:nvSpPr>
        <p:spPr>
          <a:xfrm>
            <a:off x="2262478" y="1386674"/>
            <a:ext cx="7911810" cy="49940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Arial"/>
            </a:endParaRPr>
          </a:p>
        </p:txBody>
      </p:sp>
      <p:sp>
        <p:nvSpPr>
          <p:cNvPr id="33" name="Text Box 78"/>
          <p:cNvSpPr txBox="1">
            <a:spLocks noChangeArrowheads="1"/>
          </p:cNvSpPr>
          <p:nvPr/>
        </p:nvSpPr>
        <p:spPr bwMode="auto">
          <a:xfrm>
            <a:off x="6005489" y="4110689"/>
            <a:ext cx="3079810" cy="302668"/>
          </a:xfrm>
          <a:prstGeom prst="rect">
            <a:avLst/>
          </a:prstGeom>
          <a:solidFill>
            <a:schemeClr val="tx2"/>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15. Program bitstream &amp; .elf into Zynq</a:t>
            </a:r>
          </a:p>
        </p:txBody>
      </p:sp>
      <p:sp>
        <p:nvSpPr>
          <p:cNvPr id="37" name="AutoShape 93"/>
          <p:cNvSpPr>
            <a:spLocks noChangeArrowheads="1"/>
          </p:cNvSpPr>
          <p:nvPr/>
        </p:nvSpPr>
        <p:spPr bwMode="auto">
          <a:xfrm>
            <a:off x="6911406" y="2933700"/>
            <a:ext cx="3072382" cy="87432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latin typeface="Arial"/>
            </a:endParaRPr>
          </a:p>
        </p:txBody>
      </p:sp>
      <p:sp>
        <p:nvSpPr>
          <p:cNvPr id="38" name="Rectangle 37"/>
          <p:cNvSpPr/>
          <p:nvPr/>
        </p:nvSpPr>
        <p:spPr>
          <a:xfrm>
            <a:off x="2455496" y="1538007"/>
            <a:ext cx="3733530" cy="25726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srgbClr val="FFFFFF"/>
              </a:solidFill>
              <a:latin typeface="Arial"/>
            </a:endParaRPr>
          </a:p>
        </p:txBody>
      </p:sp>
      <p:sp>
        <p:nvSpPr>
          <p:cNvPr id="39" name="Text Box 91"/>
          <p:cNvSpPr txBox="1">
            <a:spLocks noChangeArrowheads="1"/>
          </p:cNvSpPr>
          <p:nvPr/>
        </p:nvSpPr>
        <p:spPr bwMode="auto">
          <a:xfrm>
            <a:off x="2455497" y="4143898"/>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err="1">
                <a:solidFill>
                  <a:srgbClr val="0C0C0C"/>
                </a:solidFill>
                <a:latin typeface="Arial"/>
                <a:ea typeface="Calibri" pitchFamily="34" charset="0"/>
                <a:cs typeface="Times New Roman" pitchFamily="18" charset="0"/>
              </a:rPr>
              <a:t>Vivado</a:t>
            </a:r>
            <a:endParaRPr lang="en-US" sz="1300" dirty="0">
              <a:solidFill>
                <a:srgbClr val="0C0C0C"/>
              </a:solidFill>
              <a:latin typeface="Arial"/>
              <a:ea typeface="Calibri" pitchFamily="34" charset="0"/>
              <a:cs typeface="Times New Roman" pitchFamily="18" charset="0"/>
            </a:endParaRPr>
          </a:p>
        </p:txBody>
      </p:sp>
      <p:sp>
        <p:nvSpPr>
          <p:cNvPr id="40" name="Text Box 89"/>
          <p:cNvSpPr txBox="1">
            <a:spLocks noChangeArrowheads="1"/>
          </p:cNvSpPr>
          <p:nvPr/>
        </p:nvSpPr>
        <p:spPr bwMode="auto">
          <a:xfrm>
            <a:off x="9267550" y="3820049"/>
            <a:ext cx="570863" cy="271611"/>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VITS</a:t>
            </a:r>
            <a:endParaRPr lang="en-US" sz="1300" dirty="0">
              <a:solidFill>
                <a:srgbClr val="FF0000"/>
              </a:solidFill>
              <a:latin typeface="Arial"/>
              <a:ea typeface="Calibri" pitchFamily="34" charset="0"/>
              <a:cs typeface="Times New Roman" pitchFamily="18" charset="0"/>
            </a:endParaRPr>
          </a:p>
        </p:txBody>
      </p:sp>
      <p:sp>
        <p:nvSpPr>
          <p:cNvPr id="41" name="Text Box 88"/>
          <p:cNvSpPr txBox="1">
            <a:spLocks noChangeArrowheads="1"/>
          </p:cNvSpPr>
          <p:nvPr/>
        </p:nvSpPr>
        <p:spPr bwMode="auto">
          <a:xfrm>
            <a:off x="2532799" y="1601485"/>
            <a:ext cx="2524479" cy="2478146"/>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base">
              <a:spcBef>
                <a:spcPct val="0"/>
              </a:spcBef>
              <a:spcAft>
                <a:spcPct val="0"/>
              </a:spcAft>
            </a:pPr>
            <a:r>
              <a:rPr lang="en-US" sz="1300" dirty="0">
                <a:solidFill>
                  <a:srgbClr val="0C0C0C"/>
                </a:solidFill>
                <a:latin typeface="Arial"/>
                <a:ea typeface="Calibri" pitchFamily="34" charset="0"/>
                <a:cs typeface="Times New Roman" pitchFamily="18" charset="0"/>
              </a:rPr>
              <a:t>1.   Launch </a:t>
            </a:r>
            <a:r>
              <a:rPr lang="en-US" sz="1300" dirty="0" err="1">
                <a:solidFill>
                  <a:srgbClr val="0C0C0C"/>
                </a:solidFill>
                <a:latin typeface="Arial"/>
                <a:ea typeface="Calibri" pitchFamily="34" charset="0"/>
                <a:cs typeface="Times New Roman" pitchFamily="18" charset="0"/>
              </a:rPr>
              <a:t>Vivado</a:t>
            </a: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r>
              <a:rPr lang="en-US" sz="1300" dirty="0">
                <a:solidFill>
                  <a:srgbClr val="0C0C0C"/>
                </a:solidFill>
                <a:latin typeface="Arial"/>
                <a:ea typeface="Calibri" pitchFamily="34" charset="0"/>
                <a:cs typeface="Times New Roman" pitchFamily="18" charset="0"/>
              </a:rPr>
              <a:t>2.   Create Block Design </a:t>
            </a: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r>
              <a:rPr lang="en-US" sz="1300" dirty="0">
                <a:solidFill>
                  <a:srgbClr val="0C0C0C"/>
                </a:solidFill>
                <a:latin typeface="Arial"/>
                <a:ea typeface="Calibri" pitchFamily="34" charset="0"/>
                <a:cs typeface="Times New Roman" pitchFamily="18" charset="0"/>
              </a:rPr>
              <a:t>8.   Create Top-Level HDL</a:t>
            </a:r>
            <a:endParaRPr lang="en-US" sz="1300" dirty="0">
              <a:solidFill>
                <a:srgbClr val="0C0C0C"/>
              </a:solidFill>
              <a:latin typeface="Arial"/>
              <a:cs typeface="Arial" pitchFamily="34" charset="0"/>
            </a:endParaRPr>
          </a:p>
          <a:p>
            <a:pPr eaLnBrk="0" fontAlgn="base" hangingPunct="0">
              <a:spcBef>
                <a:spcPct val="0"/>
              </a:spcBef>
              <a:spcAft>
                <a:spcPct val="0"/>
              </a:spcAft>
            </a:pPr>
            <a:r>
              <a:rPr lang="en-US" sz="1300" i="1" dirty="0">
                <a:solidFill>
                  <a:srgbClr val="0C0C0C"/>
                </a:solidFill>
                <a:latin typeface="Arial"/>
                <a:ea typeface="Calibri" pitchFamily="34" charset="0"/>
                <a:cs typeface="Times New Roman" pitchFamily="18" charset="0"/>
              </a:rPr>
              <a:t>9.   Add Constraints (file)</a:t>
            </a:r>
            <a:endParaRPr lang="en-US" sz="1300" i="1" dirty="0">
              <a:solidFill>
                <a:srgbClr val="0C0C0C"/>
              </a:solidFill>
              <a:latin typeface="Arial"/>
              <a:cs typeface="Arial" pitchFamily="34" charset="0"/>
            </a:endParaRPr>
          </a:p>
          <a:p>
            <a:pPr eaLnBrk="0" fontAlgn="base" hangingPunct="0">
              <a:spcBef>
                <a:spcPct val="0"/>
              </a:spcBef>
              <a:spcAft>
                <a:spcPct val="0"/>
              </a:spcAft>
            </a:pPr>
            <a:r>
              <a:rPr lang="en-US" sz="1300" dirty="0">
                <a:solidFill>
                  <a:srgbClr val="0C0C0C"/>
                </a:solidFill>
                <a:latin typeface="Arial"/>
                <a:ea typeface="Calibri" pitchFamily="34" charset="0"/>
                <a:cs typeface="Times New Roman" pitchFamily="18" charset="0"/>
              </a:rPr>
              <a:t>10. </a:t>
            </a:r>
            <a:r>
              <a:rPr lang="en-US" sz="1300" i="1" dirty="0">
                <a:solidFill>
                  <a:srgbClr val="0C0C0C"/>
                </a:solidFill>
                <a:latin typeface="Arial"/>
                <a:ea typeface="Calibri" pitchFamily="34" charset="0"/>
                <a:cs typeface="Times New Roman" pitchFamily="18" charset="0"/>
              </a:rPr>
              <a:t>Generate Bitstream =&gt; .bit</a:t>
            </a:r>
            <a:endParaRPr lang="en-US" sz="1300" i="1" dirty="0">
              <a:solidFill>
                <a:srgbClr val="0C0C0C"/>
              </a:solidFill>
              <a:latin typeface="Arial"/>
              <a:cs typeface="Arial" pitchFamily="34" charset="0"/>
            </a:endParaRPr>
          </a:p>
          <a:p>
            <a:pPr eaLnBrk="0" fontAlgn="base" hangingPunct="0">
              <a:spcBef>
                <a:spcPct val="0"/>
              </a:spcBef>
              <a:spcAft>
                <a:spcPct val="0"/>
              </a:spcAft>
            </a:pPr>
            <a:r>
              <a:rPr lang="en-US" sz="1300" dirty="0">
                <a:solidFill>
                  <a:srgbClr val="0C0C0C"/>
                </a:solidFill>
                <a:latin typeface="Arial"/>
                <a:ea typeface="Calibri" pitchFamily="34" charset="0"/>
                <a:cs typeface="Times New Roman" pitchFamily="18" charset="0"/>
              </a:rPr>
              <a:t>11. Export hardware to </a:t>
            </a:r>
            <a:r>
              <a:rPr lang="en-US" sz="1300" dirty="0">
                <a:solidFill>
                  <a:srgbClr val="FF0000"/>
                </a:solidFill>
                <a:latin typeface="Arial"/>
                <a:ea typeface="Calibri" pitchFamily="34" charset="0"/>
                <a:cs typeface="Times New Roman" pitchFamily="18" charset="0"/>
              </a:rPr>
              <a:t>VITIS</a:t>
            </a:r>
            <a:endParaRPr lang="en-US" sz="1300" dirty="0">
              <a:solidFill>
                <a:srgbClr val="FF0000"/>
              </a:solidFill>
              <a:latin typeface="Arial"/>
              <a:cs typeface="Arial" pitchFamily="34" charset="0"/>
            </a:endParaRPr>
          </a:p>
          <a:p>
            <a:pPr eaLnBrk="0" fontAlgn="base" hangingPunct="0">
              <a:spcBef>
                <a:spcPct val="0"/>
              </a:spcBef>
              <a:spcAft>
                <a:spcPct val="0"/>
              </a:spcAft>
            </a:pPr>
            <a:endParaRPr lang="en-US" dirty="0">
              <a:solidFill>
                <a:srgbClr val="0C0C0C"/>
              </a:solidFill>
              <a:latin typeface="Arial" pitchFamily="34" charset="0"/>
              <a:cs typeface="Arial" pitchFamily="34" charset="0"/>
            </a:endParaRPr>
          </a:p>
        </p:txBody>
      </p:sp>
      <p:sp>
        <p:nvSpPr>
          <p:cNvPr id="42" name="Text Box 85"/>
          <p:cNvSpPr txBox="1">
            <a:spLocks noChangeArrowheads="1"/>
          </p:cNvSpPr>
          <p:nvPr/>
        </p:nvSpPr>
        <p:spPr bwMode="auto">
          <a:xfrm>
            <a:off x="3063674" y="2075334"/>
            <a:ext cx="2534802" cy="1061159"/>
          </a:xfrm>
          <a:prstGeom prst="rect">
            <a:avLst/>
          </a:prstGeom>
          <a:solidFill>
            <a:schemeClr val="bg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3. Add PS7 </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4. Configure PS settings</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5. Run Block Automation</a:t>
            </a:r>
          </a:p>
          <a:p>
            <a:pPr fontAlgn="base">
              <a:spcBef>
                <a:spcPct val="0"/>
              </a:spcBef>
              <a:spcAft>
                <a:spcPct val="0"/>
              </a:spcAft>
            </a:pPr>
            <a:r>
              <a:rPr lang="en-US" sz="1300" i="1" dirty="0">
                <a:solidFill>
                  <a:srgbClr val="0C0C0C"/>
                </a:solidFill>
                <a:latin typeface="Arial"/>
                <a:ea typeface="Calibri" pitchFamily="34" charset="0"/>
                <a:cs typeface="Times New Roman" pitchFamily="18" charset="0"/>
              </a:rPr>
              <a:t>6. Add and configure IPs</a:t>
            </a:r>
          </a:p>
          <a:p>
            <a:pPr fontAlgn="base">
              <a:spcBef>
                <a:spcPct val="0"/>
              </a:spcBef>
              <a:spcAft>
                <a:spcPct val="0"/>
              </a:spcAft>
            </a:pPr>
            <a:r>
              <a:rPr lang="en-US" sz="1300" i="1" dirty="0">
                <a:solidFill>
                  <a:srgbClr val="0C0C0C"/>
                </a:solidFill>
                <a:latin typeface="Arial"/>
                <a:ea typeface="Calibri" pitchFamily="34" charset="0"/>
                <a:cs typeface="Times New Roman" pitchFamily="18" charset="0"/>
              </a:rPr>
              <a:t>7. Run Connection Automation</a:t>
            </a:r>
          </a:p>
          <a:p>
            <a:pPr fontAlgn="base">
              <a:spcBef>
                <a:spcPct val="0"/>
              </a:spcBef>
              <a:spcAft>
                <a:spcPct val="0"/>
              </a:spcAft>
            </a:pPr>
            <a:endParaRPr lang="en-US" sz="1300" i="1" dirty="0">
              <a:solidFill>
                <a:srgbClr val="0C0C0C"/>
              </a:solidFill>
              <a:latin typeface="Arial"/>
              <a:ea typeface="Calibri" pitchFamily="34" charset="0"/>
              <a:cs typeface="Times New Roman" pitchFamily="18" charset="0"/>
            </a:endParaRPr>
          </a:p>
        </p:txBody>
      </p:sp>
      <p:sp>
        <p:nvSpPr>
          <p:cNvPr id="43" name="Text Box 83"/>
          <p:cNvSpPr txBox="1">
            <a:spLocks noChangeArrowheads="1"/>
          </p:cNvSpPr>
          <p:nvPr/>
        </p:nvSpPr>
        <p:spPr bwMode="auto">
          <a:xfrm>
            <a:off x="6998133" y="3038596"/>
            <a:ext cx="2925578" cy="682451"/>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12. </a:t>
            </a:r>
            <a:r>
              <a:rPr lang="en-US" sz="1300" strike="sngStrike" dirty="0">
                <a:solidFill>
                  <a:srgbClr val="0C0C0C"/>
                </a:solidFill>
                <a:latin typeface="Arial"/>
                <a:ea typeface="Calibri" pitchFamily="34" charset="0"/>
                <a:cs typeface="Times New Roman" pitchFamily="18" charset="0"/>
              </a:rPr>
              <a:t>Create Board Support Package</a:t>
            </a:r>
          </a:p>
          <a:p>
            <a:pPr fontAlgn="base">
              <a:spcBef>
                <a:spcPct val="0"/>
              </a:spcBef>
              <a:spcAft>
                <a:spcPct val="0"/>
              </a:spcAft>
            </a:pPr>
            <a:r>
              <a:rPr lang="en-US" sz="1300" dirty="0">
                <a:solidFill>
                  <a:srgbClr val="0C0C0C"/>
                </a:solidFill>
                <a:highlight>
                  <a:srgbClr val="FFFF00"/>
                </a:highlight>
                <a:latin typeface="Arial"/>
                <a:ea typeface="Calibri" pitchFamily="34" charset="0"/>
                <a:cs typeface="Times New Roman" pitchFamily="18" charset="0"/>
              </a:rPr>
              <a:t>12. Create platform project from XSA</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13. Create or add Software Project</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14. Build application =&gt; .elf</a:t>
            </a:r>
          </a:p>
          <a:p>
            <a:pPr fontAlgn="base">
              <a:spcBef>
                <a:spcPct val="0"/>
              </a:spcBef>
              <a:spcAft>
                <a:spcPct val="0"/>
              </a:spcAft>
            </a:pPr>
            <a:endParaRPr lang="en-US" sz="1300" dirty="0">
              <a:solidFill>
                <a:srgbClr val="FF0000"/>
              </a:solidFill>
              <a:latin typeface="Arial"/>
              <a:ea typeface="Calibri" pitchFamily="34" charset="0"/>
              <a:cs typeface="Times New Roman" pitchFamily="18" charset="0"/>
            </a:endParaRPr>
          </a:p>
        </p:txBody>
      </p:sp>
      <p:sp>
        <p:nvSpPr>
          <p:cNvPr id="45" name="Text Box 91"/>
          <p:cNvSpPr txBox="1">
            <a:spLocks noChangeArrowheads="1"/>
          </p:cNvSpPr>
          <p:nvPr/>
        </p:nvSpPr>
        <p:spPr bwMode="auto">
          <a:xfrm>
            <a:off x="5916614" y="5981407"/>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PYNQ-Z1</a:t>
            </a:r>
          </a:p>
        </p:txBody>
      </p:sp>
      <p:sp>
        <p:nvSpPr>
          <p:cNvPr id="46" name="Right Arrow 45"/>
          <p:cNvSpPr/>
          <p:nvPr/>
        </p:nvSpPr>
        <p:spPr bwMode="auto">
          <a:xfrm>
            <a:off x="6601891" y="3090636"/>
            <a:ext cx="365760" cy="192602"/>
          </a:xfrm>
          <a:prstGeom prst="right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7" name="Down Arrow 46"/>
          <p:cNvSpPr/>
          <p:nvPr/>
        </p:nvSpPr>
        <p:spPr bwMode="auto">
          <a:xfrm>
            <a:off x="8263010" y="3820048"/>
            <a:ext cx="239484" cy="339970"/>
          </a:xfrm>
          <a:prstGeom prst="down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8" name="Rectangle 47"/>
          <p:cNvSpPr/>
          <p:nvPr/>
        </p:nvSpPr>
        <p:spPr bwMode="auto">
          <a:xfrm>
            <a:off x="6597178" y="3178315"/>
            <a:ext cx="91440" cy="822960"/>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9" name="Rectangle 48"/>
          <p:cNvSpPr/>
          <p:nvPr/>
        </p:nvSpPr>
        <p:spPr bwMode="auto">
          <a:xfrm>
            <a:off x="5057277" y="3892907"/>
            <a:ext cx="1554480" cy="108155"/>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50" name="Text Box 91"/>
          <p:cNvSpPr txBox="1">
            <a:spLocks noChangeArrowheads="1"/>
          </p:cNvSpPr>
          <p:nvPr/>
        </p:nvSpPr>
        <p:spPr bwMode="auto">
          <a:xfrm>
            <a:off x="5604181" y="2075334"/>
            <a:ext cx="312433" cy="1061159"/>
          </a:xfrm>
          <a:prstGeom prst="rect">
            <a:avLst/>
          </a:prstGeom>
          <a:solidFill>
            <a:srgbClr val="FFFF00"/>
          </a:solidFill>
          <a:ln w="19050">
            <a:solidFill>
              <a:schemeClr val="tx2"/>
            </a:solidFill>
            <a:prstDash val="solid"/>
            <a:miter lim="800000"/>
            <a:headEnd/>
            <a:tailEnd/>
          </a:ln>
        </p:spPr>
        <p:txBody>
          <a:bodyPr vert="vert270"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IP Integrator</a:t>
            </a:r>
          </a:p>
        </p:txBody>
      </p:sp>
      <p:sp>
        <p:nvSpPr>
          <p:cNvPr id="52" name="Text Box 91"/>
          <p:cNvSpPr txBox="1">
            <a:spLocks noChangeArrowheads="1"/>
          </p:cNvSpPr>
          <p:nvPr/>
        </p:nvSpPr>
        <p:spPr bwMode="auto">
          <a:xfrm>
            <a:off x="7797907" y="5963810"/>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PYNQ-Z2</a:t>
            </a:r>
          </a:p>
        </p:txBody>
      </p:sp>
      <p:pic>
        <p:nvPicPr>
          <p:cNvPr id="4" name="Picture 3" descr="A circuit board&#10;&#10;Description generated with very high confidence">
            <a:extLst>
              <a:ext uri="{FF2B5EF4-FFF2-40B4-BE49-F238E27FC236}">
                <a16:creationId xmlns:a16="http://schemas.microsoft.com/office/drawing/2014/main" id="{79F0ACB8-F718-4D27-ABCC-B72192570AFC}"/>
              </a:ext>
            </a:extLst>
          </p:cNvPr>
          <p:cNvPicPr>
            <a:picLocks noChangeAspect="1"/>
          </p:cNvPicPr>
          <p:nvPr/>
        </p:nvPicPr>
        <p:blipFill>
          <a:blip r:embed="rId3"/>
          <a:stretch>
            <a:fillRect/>
          </a:stretch>
        </p:blipFill>
        <p:spPr>
          <a:xfrm>
            <a:off x="7508439" y="4701023"/>
            <a:ext cx="1748626" cy="1165953"/>
          </a:xfrm>
          <a:prstGeom prst="rect">
            <a:avLst/>
          </a:prstGeom>
        </p:spPr>
      </p:pic>
      <p:pic>
        <p:nvPicPr>
          <p:cNvPr id="5" name="Picture 4">
            <a:extLst>
              <a:ext uri="{FF2B5EF4-FFF2-40B4-BE49-F238E27FC236}">
                <a16:creationId xmlns:a16="http://schemas.microsoft.com/office/drawing/2014/main" id="{F575E12F-423E-477A-B7C0-B3EBDDA2FC54}"/>
              </a:ext>
            </a:extLst>
          </p:cNvPr>
          <p:cNvPicPr>
            <a:picLocks noChangeAspect="1"/>
          </p:cNvPicPr>
          <p:nvPr/>
        </p:nvPicPr>
        <p:blipFill>
          <a:blip r:embed="rId4"/>
          <a:stretch>
            <a:fillRect/>
          </a:stretch>
        </p:blipFill>
        <p:spPr>
          <a:xfrm>
            <a:off x="5760396" y="4710164"/>
            <a:ext cx="1588734" cy="11554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a:xfrm>
            <a:off x="579120" y="6325606"/>
            <a:ext cx="2621279" cy="365125"/>
          </a:xfrm>
        </p:spPr>
        <p:txBody>
          <a:bodyPr/>
          <a:lstStyle/>
          <a:p>
            <a:pPr>
              <a:defRPr/>
            </a:pPr>
            <a:r>
              <a:rPr lang="en-US" dirty="0"/>
              <a:t>Creating Processor System 24- </a:t>
            </a:r>
            <a:fld id="{99D29FBF-A473-46DA-BC14-675AC1C8F9A5}" type="slidenum">
              <a:rPr lang="en-US" smtClean="0"/>
              <a:pPr>
                <a:defRPr/>
              </a:pPr>
              <a:t>15</a:t>
            </a:fld>
            <a:endParaRPr lang="en-US" dirty="0"/>
          </a:p>
        </p:txBody>
      </p:sp>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2"/>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407828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16</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AC28BDE-8318-4938-A9B2-ECD24A0C228D}"/>
              </a:ext>
            </a:extLst>
          </p:cNvPr>
          <p:cNvPicPr>
            <a:picLocks noChangeAspect="1"/>
          </p:cNvPicPr>
          <p:nvPr/>
        </p:nvPicPr>
        <p:blipFill>
          <a:blip r:embed="rId2"/>
          <a:stretch>
            <a:fillRect/>
          </a:stretch>
        </p:blipFill>
        <p:spPr>
          <a:xfrm>
            <a:off x="3265964" y="7475297"/>
            <a:ext cx="5660072" cy="3467432"/>
          </a:xfrm>
          <a:prstGeom prst="rect">
            <a:avLst/>
          </a:prstGeom>
        </p:spPr>
      </p:pic>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3"/>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58965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and Connecting Hardware in IP Integrator </a:t>
            </a:r>
          </a:p>
        </p:txBody>
      </p:sp>
      <p:sp>
        <p:nvSpPr>
          <p:cNvPr id="3" name="Content Placeholder 2"/>
          <p:cNvSpPr>
            <a:spLocks noGrp="1"/>
          </p:cNvSpPr>
          <p:nvPr>
            <p:ph idx="1"/>
          </p:nvPr>
        </p:nvSpPr>
        <p:spPr/>
        <p:txBody>
          <a:bodyPr/>
          <a:lstStyle/>
          <a:p>
            <a:r>
              <a:rPr lang="en-IE" sz="2000" dirty="0"/>
              <a:t>Double click blocks to access configuration options</a:t>
            </a:r>
          </a:p>
          <a:p>
            <a:r>
              <a:rPr lang="en-IE" sz="2000" dirty="0"/>
              <a:t>Drag pointer to make connections</a:t>
            </a:r>
          </a:p>
          <a:p>
            <a:pPr lvl="1"/>
            <a:r>
              <a:rPr lang="en-IE" sz="1600" dirty="0"/>
              <a:t>Highlights valid connections</a:t>
            </a:r>
          </a:p>
          <a:p>
            <a:r>
              <a:rPr lang="en-IE" sz="2000" dirty="0"/>
              <a:t>Connection Automation</a:t>
            </a:r>
          </a:p>
          <a:p>
            <a:pPr lvl="1"/>
            <a:r>
              <a:rPr lang="en-IE" sz="1600" dirty="0"/>
              <a:t>Automatically connect recognised interfaces</a:t>
            </a:r>
          </a:p>
          <a:p>
            <a:r>
              <a:rPr lang="en-IE" sz="2000" dirty="0"/>
              <a:t>Automatically redraw system</a:t>
            </a:r>
            <a:endParaRPr lang="en-US" sz="2000" dirty="0"/>
          </a:p>
        </p:txBody>
      </p:sp>
      <p:sp>
        <p:nvSpPr>
          <p:cNvPr id="5" name="Slide Number Placeholder 4"/>
          <p:cNvSpPr>
            <a:spLocks noGrp="1"/>
          </p:cNvSpPr>
          <p:nvPr>
            <p:ph type="sldNum" sz="quarter" idx="10"/>
          </p:nvPr>
        </p:nvSpPr>
        <p:spPr>
          <a:xfrm>
            <a:off x="579120" y="6325606"/>
            <a:ext cx="3695699" cy="365125"/>
          </a:xfrm>
        </p:spPr>
        <p:txBody>
          <a:bodyPr/>
          <a:lstStyle/>
          <a:p>
            <a:pPr>
              <a:defRPr/>
            </a:pPr>
            <a:r>
              <a:rPr lang="en-US" dirty="0"/>
              <a:t>Creating Processor System 24- </a:t>
            </a:r>
            <a:fld id="{99D29FBF-A473-46DA-BC14-675AC1C8F9A5}" type="slidenum">
              <a:rPr lang="en-US" smtClean="0"/>
              <a:pPr>
                <a:defRPr/>
              </a:pPr>
              <a:t>17</a:t>
            </a:fld>
            <a:endParaRPr lang="en-US" dirty="0"/>
          </a:p>
        </p:txBody>
      </p:sp>
      <p:grpSp>
        <p:nvGrpSpPr>
          <p:cNvPr id="9" name="Group 8">
            <a:extLst>
              <a:ext uri="{FF2B5EF4-FFF2-40B4-BE49-F238E27FC236}">
                <a16:creationId xmlns:a16="http://schemas.microsoft.com/office/drawing/2014/main" id="{BD78C8D7-AA4D-4B59-9FE6-B19582212C86}"/>
              </a:ext>
            </a:extLst>
          </p:cNvPr>
          <p:cNvGrpSpPr/>
          <p:nvPr/>
        </p:nvGrpSpPr>
        <p:grpSpPr>
          <a:xfrm>
            <a:off x="4720908" y="3569697"/>
            <a:ext cx="5485314" cy="2478758"/>
            <a:chOff x="1554480" y="4299806"/>
            <a:chExt cx="8269154" cy="3606801"/>
          </a:xfrm>
        </p:grpSpPr>
        <p:pic>
          <p:nvPicPr>
            <p:cNvPr id="7" name="Picture 6">
              <a:extLst>
                <a:ext uri="{FF2B5EF4-FFF2-40B4-BE49-F238E27FC236}">
                  <a16:creationId xmlns:a16="http://schemas.microsoft.com/office/drawing/2014/main" id="{55302262-7DC1-4207-84BE-4344E5AFB9DA}"/>
                </a:ext>
              </a:extLst>
            </p:cNvPr>
            <p:cNvPicPr>
              <a:picLocks noChangeAspect="1"/>
            </p:cNvPicPr>
            <p:nvPr/>
          </p:nvPicPr>
          <p:blipFill rotWithShape="1">
            <a:blip r:embed="rId2"/>
            <a:srcRect l="32158" t="10558" b="34943"/>
            <a:stretch/>
          </p:blipFill>
          <p:spPr>
            <a:xfrm>
              <a:off x="1554480" y="4299806"/>
              <a:ext cx="8269154" cy="3606801"/>
            </a:xfrm>
            <a:prstGeom prst="rect">
              <a:avLst/>
            </a:prstGeom>
          </p:spPr>
        </p:pic>
        <p:sp>
          <p:nvSpPr>
            <p:cNvPr id="8" name="Rectangle 7">
              <a:extLst>
                <a:ext uri="{FF2B5EF4-FFF2-40B4-BE49-F238E27FC236}">
                  <a16:creationId xmlns:a16="http://schemas.microsoft.com/office/drawing/2014/main" id="{D2781F16-57B5-4A33-A262-15836B744DA7}"/>
                </a:ext>
              </a:extLst>
            </p:cNvPr>
            <p:cNvSpPr/>
            <p:nvPr/>
          </p:nvSpPr>
          <p:spPr>
            <a:xfrm>
              <a:off x="2733040" y="4653636"/>
              <a:ext cx="1026160" cy="23332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455E38EF-FC12-451E-A72E-1A6CCF3D2FFA}"/>
              </a:ext>
            </a:extLst>
          </p:cNvPr>
          <p:cNvPicPr>
            <a:picLocks noChangeAspect="1"/>
          </p:cNvPicPr>
          <p:nvPr/>
        </p:nvPicPr>
        <p:blipFill>
          <a:blip r:embed="rId3"/>
          <a:stretch>
            <a:fillRect/>
          </a:stretch>
        </p:blipFill>
        <p:spPr>
          <a:xfrm>
            <a:off x="7615815" y="1527196"/>
            <a:ext cx="3815076" cy="2884784"/>
          </a:xfrm>
          <a:prstGeom prst="rect">
            <a:avLst/>
          </a:prstGeom>
        </p:spPr>
      </p:pic>
    </p:spTree>
    <p:extLst>
      <p:ext uri="{BB962C8B-B14F-4D97-AF65-F5344CB8AC3E}">
        <p14:creationId xmlns:p14="http://schemas.microsoft.com/office/powerpoint/2010/main" val="274129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18</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AC28BDE-8318-4938-A9B2-ECD24A0C228D}"/>
              </a:ext>
            </a:extLst>
          </p:cNvPr>
          <p:cNvPicPr>
            <a:picLocks noChangeAspect="1"/>
          </p:cNvPicPr>
          <p:nvPr/>
        </p:nvPicPr>
        <p:blipFill>
          <a:blip r:embed="rId2"/>
          <a:stretch>
            <a:fillRect/>
          </a:stretch>
        </p:blipFill>
        <p:spPr>
          <a:xfrm>
            <a:off x="3265964" y="7475297"/>
            <a:ext cx="5660072" cy="3467432"/>
          </a:xfrm>
          <a:prstGeom prst="rect">
            <a:avLst/>
          </a:prstGeom>
        </p:spPr>
      </p:pic>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3"/>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58609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VITIS</a:t>
            </a:r>
          </a:p>
        </p:txBody>
      </p:sp>
      <p:sp>
        <p:nvSpPr>
          <p:cNvPr id="3" name="Content Placeholder 2"/>
          <p:cNvSpPr>
            <a:spLocks noGrp="1"/>
          </p:cNvSpPr>
          <p:nvPr>
            <p:ph sz="half" idx="1"/>
          </p:nvPr>
        </p:nvSpPr>
        <p:spPr/>
        <p:txBody>
          <a:bodyPr/>
          <a:lstStyle/>
          <a:p>
            <a:r>
              <a:rPr lang="en-US" sz="2000" dirty="0"/>
              <a:t>Export hardware platform first</a:t>
            </a:r>
          </a:p>
          <a:p>
            <a:pPr lvl="1"/>
            <a:r>
              <a:rPr lang="en-US" dirty="0"/>
              <a:t>The XSA file has the hardware specifications like processor configuration properties, peripheral connection information, address map, and device initialization code. </a:t>
            </a:r>
            <a:endParaRPr lang="en-IE" dirty="0"/>
          </a:p>
          <a:p>
            <a:pPr lvl="1"/>
            <a:r>
              <a:rPr lang="en-IE" dirty="0"/>
              <a:t>Include bitstream if generated</a:t>
            </a:r>
            <a:endParaRPr lang="en-US" dirty="0"/>
          </a:p>
          <a:p>
            <a:r>
              <a:rPr lang="en-US" sz="2000" dirty="0"/>
              <a:t>Launch VITIS</a:t>
            </a:r>
            <a:endParaRPr lang="en-US" sz="2000" strike="sngStrike" dirty="0"/>
          </a:p>
          <a:p>
            <a:pPr lvl="1"/>
            <a:r>
              <a:rPr lang="en-US" dirty="0"/>
              <a:t>Software development is performed with the </a:t>
            </a:r>
            <a:r>
              <a:rPr lang="en-US" dirty="0" err="1"/>
              <a:t>Vitis</a:t>
            </a:r>
            <a:r>
              <a:rPr lang="en-US" dirty="0"/>
              <a:t> Unified Software Platform</a:t>
            </a:r>
          </a:p>
          <a:p>
            <a:r>
              <a:rPr lang="en-US" sz="2000" dirty="0"/>
              <a:t>The VITIS tool will then associate user software projects to hardware</a:t>
            </a:r>
          </a:p>
        </p:txBody>
      </p:sp>
      <p:sp>
        <p:nvSpPr>
          <p:cNvPr id="4" name="Slide Number Placeholder 3"/>
          <p:cNvSpPr>
            <a:spLocks noGrp="1"/>
          </p:cNvSpPr>
          <p:nvPr>
            <p:ph type="sldNum" sz="quarter" idx="10"/>
          </p:nvPr>
        </p:nvSpPr>
        <p:spPr>
          <a:xfrm>
            <a:off x="579120" y="6325606"/>
            <a:ext cx="3070859" cy="365125"/>
          </a:xfrm>
        </p:spPr>
        <p:txBody>
          <a:bodyPr/>
          <a:lstStyle/>
          <a:p>
            <a:pPr>
              <a:defRPr/>
            </a:pPr>
            <a:r>
              <a:rPr lang="en-US" dirty="0"/>
              <a:t>Creating Processor System 24- </a:t>
            </a:r>
            <a:fld id="{99D29FBF-A473-46DA-BC14-675AC1C8F9A5}" type="slidenum">
              <a:rPr lang="en-US" smtClean="0"/>
              <a:pPr>
                <a:defRPr/>
              </a:pPr>
              <a:t>19</a:t>
            </a:fld>
            <a:endParaRPr lang="en-US" dirty="0"/>
          </a:p>
        </p:txBody>
      </p:sp>
      <p:pic>
        <p:nvPicPr>
          <p:cNvPr id="5" name="Picture 4">
            <a:extLst>
              <a:ext uri="{FF2B5EF4-FFF2-40B4-BE49-F238E27FC236}">
                <a16:creationId xmlns:a16="http://schemas.microsoft.com/office/drawing/2014/main" id="{3A438B9C-CC62-4391-80AB-6F1E00B509CB}"/>
              </a:ext>
            </a:extLst>
          </p:cNvPr>
          <p:cNvPicPr>
            <a:picLocks noChangeAspect="1"/>
          </p:cNvPicPr>
          <p:nvPr/>
        </p:nvPicPr>
        <p:blipFill rotWithShape="1">
          <a:blip r:embed="rId2"/>
          <a:srcRect r="24786"/>
          <a:stretch/>
        </p:blipFill>
        <p:spPr>
          <a:xfrm>
            <a:off x="6035837" y="493991"/>
            <a:ext cx="2474380" cy="2886874"/>
          </a:xfrm>
          <a:prstGeom prst="rect">
            <a:avLst/>
          </a:prstGeom>
        </p:spPr>
      </p:pic>
      <p:sp>
        <p:nvSpPr>
          <p:cNvPr id="12" name="Rectangle 11">
            <a:extLst>
              <a:ext uri="{FF2B5EF4-FFF2-40B4-BE49-F238E27FC236}">
                <a16:creationId xmlns:a16="http://schemas.microsoft.com/office/drawing/2014/main" id="{93882DE5-81E0-4BEF-AAAE-B15254FFFDA1}"/>
              </a:ext>
            </a:extLst>
          </p:cNvPr>
          <p:cNvSpPr/>
          <p:nvPr/>
        </p:nvSpPr>
        <p:spPr>
          <a:xfrm>
            <a:off x="7651542" y="2697481"/>
            <a:ext cx="680700" cy="1603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AC9A312-BE57-45CA-87EA-BD93C5665E3C}"/>
              </a:ext>
            </a:extLst>
          </p:cNvPr>
          <p:cNvSpPr/>
          <p:nvPr/>
        </p:nvSpPr>
        <p:spPr>
          <a:xfrm>
            <a:off x="8533642" y="1890564"/>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B94CEA59-4571-417B-BBE1-4EF21B48ABD5}"/>
              </a:ext>
            </a:extLst>
          </p:cNvPr>
          <p:cNvPicPr>
            <a:picLocks noChangeAspect="1"/>
          </p:cNvPicPr>
          <p:nvPr/>
        </p:nvPicPr>
        <p:blipFill>
          <a:blip r:embed="rId3"/>
          <a:stretch>
            <a:fillRect/>
          </a:stretch>
        </p:blipFill>
        <p:spPr>
          <a:xfrm>
            <a:off x="9290879" y="1012125"/>
            <a:ext cx="2899535" cy="2035175"/>
          </a:xfrm>
          <a:prstGeom prst="rect">
            <a:avLst/>
          </a:prstGeom>
        </p:spPr>
      </p:pic>
      <p:grpSp>
        <p:nvGrpSpPr>
          <p:cNvPr id="15" name="Group 14">
            <a:extLst>
              <a:ext uri="{FF2B5EF4-FFF2-40B4-BE49-F238E27FC236}">
                <a16:creationId xmlns:a16="http://schemas.microsoft.com/office/drawing/2014/main" id="{B4D06144-352C-4F7D-829E-39AB786853A3}"/>
              </a:ext>
            </a:extLst>
          </p:cNvPr>
          <p:cNvGrpSpPr/>
          <p:nvPr/>
        </p:nvGrpSpPr>
        <p:grpSpPr>
          <a:xfrm>
            <a:off x="7472614" y="3555778"/>
            <a:ext cx="2821403" cy="2572602"/>
            <a:chOff x="6034249" y="3551702"/>
            <a:chExt cx="2821403" cy="2572602"/>
          </a:xfrm>
        </p:grpSpPr>
        <p:pic>
          <p:nvPicPr>
            <p:cNvPr id="14" name="Picture 13">
              <a:extLst>
                <a:ext uri="{FF2B5EF4-FFF2-40B4-BE49-F238E27FC236}">
                  <a16:creationId xmlns:a16="http://schemas.microsoft.com/office/drawing/2014/main" id="{7039A18D-0C81-45D6-87EF-609755E62228}"/>
                </a:ext>
              </a:extLst>
            </p:cNvPr>
            <p:cNvPicPr>
              <a:picLocks noChangeAspect="1"/>
            </p:cNvPicPr>
            <p:nvPr/>
          </p:nvPicPr>
          <p:blipFill>
            <a:blip r:embed="rId4"/>
            <a:stretch>
              <a:fillRect/>
            </a:stretch>
          </p:blipFill>
          <p:spPr>
            <a:xfrm>
              <a:off x="6034249" y="3551702"/>
              <a:ext cx="2821403" cy="2572602"/>
            </a:xfrm>
            <a:prstGeom prst="rect">
              <a:avLst/>
            </a:prstGeom>
          </p:spPr>
        </p:pic>
        <p:sp>
          <p:nvSpPr>
            <p:cNvPr id="16" name="Rectangle 15">
              <a:extLst>
                <a:ext uri="{FF2B5EF4-FFF2-40B4-BE49-F238E27FC236}">
                  <a16:creationId xmlns:a16="http://schemas.microsoft.com/office/drawing/2014/main" id="{904C542D-73E4-46A4-962B-99A0F316CD3F}"/>
                </a:ext>
              </a:extLst>
            </p:cNvPr>
            <p:cNvSpPr/>
            <p:nvPr/>
          </p:nvSpPr>
          <p:spPr>
            <a:xfrm>
              <a:off x="7054296" y="5536938"/>
              <a:ext cx="819703" cy="2785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Describe embedded system development flow in </a:t>
            </a:r>
            <a:r>
              <a:rPr lang="en-US" dirty="0" err="1"/>
              <a:t>Zynq</a:t>
            </a:r>
            <a:endParaRPr lang="en-US" dirty="0"/>
          </a:p>
          <a:p>
            <a:pPr lvl="1"/>
            <a:r>
              <a:rPr lang="en-US" dirty="0"/>
              <a:t>List the steps involved in creating hardware accelerator</a:t>
            </a:r>
          </a:p>
          <a:p>
            <a:pPr lvl="1"/>
            <a:r>
              <a:rPr lang="en-US" dirty="0"/>
              <a:t>State how hardware accelerator created in </a:t>
            </a:r>
            <a:r>
              <a:rPr lang="en-US" dirty="0" err="1"/>
              <a:t>Vitis</a:t>
            </a:r>
            <a:r>
              <a:rPr lang="en-US" dirty="0"/>
              <a:t> HLS is used in </a:t>
            </a:r>
            <a:r>
              <a:rPr lang="en-US" dirty="0" err="1"/>
              <a:t>Vivado</a:t>
            </a:r>
            <a:r>
              <a:rPr lang="en-US" dirty="0"/>
              <a:t> Design Suite</a:t>
            </a:r>
          </a:p>
        </p:txBody>
      </p:sp>
      <p:sp>
        <p:nvSpPr>
          <p:cNvPr id="5" name="Slide Number Placeholder 4"/>
          <p:cNvSpPr>
            <a:spLocks noGrp="1"/>
          </p:cNvSpPr>
          <p:nvPr>
            <p:ph type="sldNum" sz="quarter" idx="10"/>
          </p:nvPr>
        </p:nvSpPr>
        <p:spPr>
          <a:xfrm>
            <a:off x="579120" y="6325606"/>
            <a:ext cx="2823753" cy="365125"/>
          </a:xfrm>
        </p:spPr>
        <p:txBody>
          <a:bodyPr/>
          <a:lstStyle/>
          <a:p>
            <a:pPr>
              <a:defRPr/>
            </a:pPr>
            <a:r>
              <a:rPr lang="en-US" dirty="0"/>
              <a:t>Creating Processor System 24- </a:t>
            </a:r>
            <a:fld id="{99D29FBF-A473-46DA-BC14-675AC1C8F9A5}"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EBB14-F8FA-4215-A798-B4AC9CDF7014}"/>
              </a:ext>
            </a:extLst>
          </p:cNvPr>
          <p:cNvPicPr>
            <a:picLocks noChangeAspect="1"/>
          </p:cNvPicPr>
          <p:nvPr/>
        </p:nvPicPr>
        <p:blipFill>
          <a:blip r:embed="rId2"/>
          <a:stretch>
            <a:fillRect/>
          </a:stretch>
        </p:blipFill>
        <p:spPr>
          <a:xfrm>
            <a:off x="12405201" y="181419"/>
            <a:ext cx="2641232" cy="3155136"/>
          </a:xfrm>
          <a:prstGeom prst="rect">
            <a:avLst/>
          </a:prstGeom>
        </p:spPr>
      </p:pic>
      <p:sp>
        <p:nvSpPr>
          <p:cNvPr id="2" name="Title 1"/>
          <p:cNvSpPr>
            <a:spLocks noGrp="1"/>
          </p:cNvSpPr>
          <p:nvPr>
            <p:ph type="title"/>
          </p:nvPr>
        </p:nvSpPr>
        <p:spPr/>
        <p:txBody>
          <a:bodyPr/>
          <a:lstStyle/>
          <a:p>
            <a:r>
              <a:rPr lang="en-US" dirty="0"/>
              <a:t>Exporting to </a:t>
            </a:r>
            <a:r>
              <a:rPr lang="en-US" dirty="0">
                <a:highlight>
                  <a:srgbClr val="FFFF00"/>
                </a:highlight>
              </a:rPr>
              <a:t>VITIS</a:t>
            </a:r>
          </a:p>
        </p:txBody>
      </p:sp>
      <p:sp>
        <p:nvSpPr>
          <p:cNvPr id="3" name="Content Placeholder 2"/>
          <p:cNvSpPr>
            <a:spLocks noGrp="1"/>
          </p:cNvSpPr>
          <p:nvPr>
            <p:ph sz="half" idx="1"/>
          </p:nvPr>
        </p:nvSpPr>
        <p:spPr/>
        <p:txBody>
          <a:bodyPr/>
          <a:lstStyle/>
          <a:p>
            <a:r>
              <a:rPr lang="en-US" sz="2000" dirty="0"/>
              <a:t>Export hardware </a:t>
            </a:r>
            <a:r>
              <a:rPr lang="en-US" sz="2000" dirty="0">
                <a:highlight>
                  <a:srgbClr val="FFFF00"/>
                </a:highlight>
              </a:rPr>
              <a:t>platform</a:t>
            </a:r>
            <a:r>
              <a:rPr lang="en-US" sz="2000" dirty="0"/>
              <a:t> first</a:t>
            </a:r>
          </a:p>
          <a:p>
            <a:pPr lvl="1"/>
            <a:r>
              <a:rPr lang="en-US" strike="sngStrike" dirty="0"/>
              <a:t>The Hardware Description File (</a:t>
            </a:r>
            <a:r>
              <a:rPr lang="en-US" strike="sngStrike" dirty="0" err="1"/>
              <a:t>hdf</a:t>
            </a:r>
            <a:r>
              <a:rPr lang="en-US" strike="sngStrike" dirty="0"/>
              <a:t>) format file containing all the relevant information will be created and placed under the *.</a:t>
            </a:r>
            <a:r>
              <a:rPr lang="en-US" strike="sngStrike" dirty="0" err="1"/>
              <a:t>sdk</a:t>
            </a:r>
            <a:r>
              <a:rPr lang="en-US" strike="sngStrike" dirty="0"/>
              <a:t> directory</a:t>
            </a:r>
          </a:p>
          <a:p>
            <a:pPr lvl="1"/>
            <a:r>
              <a:rPr lang="en-US" dirty="0"/>
              <a:t>The XSA file has the hardware specifications like processor configuration properties, peripheral connection information, address map, and device initialization code. </a:t>
            </a:r>
            <a:endParaRPr lang="en-IE" dirty="0"/>
          </a:p>
          <a:p>
            <a:pPr lvl="1"/>
            <a:r>
              <a:rPr lang="en-IE" dirty="0"/>
              <a:t>Include bitstream if generated</a:t>
            </a:r>
            <a:endParaRPr lang="en-US" dirty="0"/>
          </a:p>
          <a:p>
            <a:r>
              <a:rPr lang="en-US" sz="2000" dirty="0"/>
              <a:t>Launch </a:t>
            </a:r>
            <a:r>
              <a:rPr lang="en-US" sz="2000" strike="sngStrike" dirty="0"/>
              <a:t>XSDK</a:t>
            </a:r>
            <a:r>
              <a:rPr lang="en-US" sz="2000" dirty="0"/>
              <a:t>VITIS</a:t>
            </a:r>
            <a:endParaRPr lang="en-US" sz="2000" strike="sngStrike" dirty="0"/>
          </a:p>
          <a:p>
            <a:pPr lvl="1"/>
            <a:r>
              <a:rPr lang="en-US" strike="sngStrike" dirty="0"/>
              <a:t>Software development is performed with the Xilinx Software Development Kit tool (XSDK)</a:t>
            </a:r>
          </a:p>
          <a:p>
            <a:pPr lvl="1"/>
            <a:r>
              <a:rPr lang="en-US" dirty="0"/>
              <a:t>Software development is performed with the </a:t>
            </a:r>
            <a:r>
              <a:rPr lang="en-US" dirty="0" err="1"/>
              <a:t>Vitis</a:t>
            </a:r>
            <a:r>
              <a:rPr lang="en-US" dirty="0"/>
              <a:t> Unified Software Platform</a:t>
            </a:r>
          </a:p>
          <a:p>
            <a:r>
              <a:rPr lang="en-US" sz="2000" dirty="0"/>
              <a:t>The </a:t>
            </a:r>
            <a:r>
              <a:rPr lang="en-US" sz="2000" strike="sngStrike" dirty="0"/>
              <a:t>XSDK</a:t>
            </a:r>
            <a:r>
              <a:rPr lang="en-US" sz="2000" dirty="0">
                <a:highlight>
                  <a:srgbClr val="FFFF00"/>
                </a:highlight>
              </a:rPr>
              <a:t>VITIS</a:t>
            </a:r>
            <a:r>
              <a:rPr lang="en-US" sz="2000" dirty="0"/>
              <a:t> tool will then associate user software projects to hardware</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20</a:t>
            </a:fld>
            <a:endParaRPr lang="en-US" dirty="0">
              <a:solidFill>
                <a:srgbClr val="0C0C0C">
                  <a:tint val="75000"/>
                </a:srgbClr>
              </a:solidFill>
              <a:latin typeface="Arial"/>
            </a:endParaRPr>
          </a:p>
        </p:txBody>
      </p:sp>
      <p:pic>
        <p:nvPicPr>
          <p:cNvPr id="8" name="Picture 7">
            <a:extLst>
              <a:ext uri="{FF2B5EF4-FFF2-40B4-BE49-F238E27FC236}">
                <a16:creationId xmlns:a16="http://schemas.microsoft.com/office/drawing/2014/main" id="{D1201383-B230-4597-B0B2-8083DD50AA85}"/>
              </a:ext>
            </a:extLst>
          </p:cNvPr>
          <p:cNvPicPr>
            <a:picLocks noChangeAspect="1"/>
          </p:cNvPicPr>
          <p:nvPr/>
        </p:nvPicPr>
        <p:blipFill>
          <a:blip r:embed="rId3"/>
          <a:stretch>
            <a:fillRect/>
          </a:stretch>
        </p:blipFill>
        <p:spPr>
          <a:xfrm>
            <a:off x="15745209" y="1382315"/>
            <a:ext cx="2474380" cy="1954240"/>
          </a:xfrm>
          <a:prstGeom prst="rect">
            <a:avLst/>
          </a:prstGeom>
        </p:spPr>
      </p:pic>
      <p:pic>
        <p:nvPicPr>
          <p:cNvPr id="9" name="Picture 8">
            <a:extLst>
              <a:ext uri="{FF2B5EF4-FFF2-40B4-BE49-F238E27FC236}">
                <a16:creationId xmlns:a16="http://schemas.microsoft.com/office/drawing/2014/main" id="{3606B726-7997-4C0B-B73A-C22661D3B6AC}"/>
              </a:ext>
            </a:extLst>
          </p:cNvPr>
          <p:cNvPicPr>
            <a:picLocks noChangeAspect="1"/>
          </p:cNvPicPr>
          <p:nvPr/>
        </p:nvPicPr>
        <p:blipFill>
          <a:blip r:embed="rId4"/>
          <a:stretch>
            <a:fillRect/>
          </a:stretch>
        </p:blipFill>
        <p:spPr>
          <a:xfrm>
            <a:off x="12664099" y="3679775"/>
            <a:ext cx="1416972" cy="2867025"/>
          </a:xfrm>
          <a:prstGeom prst="rect">
            <a:avLst/>
          </a:prstGeom>
        </p:spPr>
      </p:pic>
      <p:pic>
        <p:nvPicPr>
          <p:cNvPr id="10" name="Picture 9">
            <a:extLst>
              <a:ext uri="{FF2B5EF4-FFF2-40B4-BE49-F238E27FC236}">
                <a16:creationId xmlns:a16="http://schemas.microsoft.com/office/drawing/2014/main" id="{B52B4DD6-C646-4DA7-947E-50F397418EE9}"/>
              </a:ext>
            </a:extLst>
          </p:cNvPr>
          <p:cNvPicPr>
            <a:picLocks noChangeAspect="1"/>
          </p:cNvPicPr>
          <p:nvPr/>
        </p:nvPicPr>
        <p:blipFill>
          <a:blip r:embed="rId5"/>
          <a:stretch>
            <a:fillRect/>
          </a:stretch>
        </p:blipFill>
        <p:spPr>
          <a:xfrm>
            <a:off x="15171166" y="4589242"/>
            <a:ext cx="2083626" cy="1709642"/>
          </a:xfrm>
          <a:prstGeom prst="rect">
            <a:avLst/>
          </a:prstGeom>
        </p:spPr>
      </p:pic>
      <p:sp>
        <p:nvSpPr>
          <p:cNvPr id="11" name="Arrow: Right 10">
            <a:extLst>
              <a:ext uri="{FF2B5EF4-FFF2-40B4-BE49-F238E27FC236}">
                <a16:creationId xmlns:a16="http://schemas.microsoft.com/office/drawing/2014/main" id="{D068D72F-AE76-4217-BD4B-A4E0F531C686}"/>
              </a:ext>
            </a:extLst>
          </p:cNvPr>
          <p:cNvSpPr/>
          <p:nvPr/>
        </p:nvSpPr>
        <p:spPr>
          <a:xfrm>
            <a:off x="14269991" y="5846008"/>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sp>
        <p:nvSpPr>
          <p:cNvPr id="17" name="Arrow: Right 16">
            <a:extLst>
              <a:ext uri="{FF2B5EF4-FFF2-40B4-BE49-F238E27FC236}">
                <a16:creationId xmlns:a16="http://schemas.microsoft.com/office/drawing/2014/main" id="{51A7CCFC-EAA5-48A6-8695-7710AB488C50}"/>
              </a:ext>
            </a:extLst>
          </p:cNvPr>
          <p:cNvSpPr/>
          <p:nvPr/>
        </p:nvSpPr>
        <p:spPr>
          <a:xfrm>
            <a:off x="15046147" y="2529800"/>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pic>
        <p:nvPicPr>
          <p:cNvPr id="5" name="Picture 4">
            <a:extLst>
              <a:ext uri="{FF2B5EF4-FFF2-40B4-BE49-F238E27FC236}">
                <a16:creationId xmlns:a16="http://schemas.microsoft.com/office/drawing/2014/main" id="{3A438B9C-CC62-4391-80AB-6F1E00B509CB}"/>
              </a:ext>
            </a:extLst>
          </p:cNvPr>
          <p:cNvPicPr>
            <a:picLocks noChangeAspect="1"/>
          </p:cNvPicPr>
          <p:nvPr/>
        </p:nvPicPr>
        <p:blipFill rotWithShape="1">
          <a:blip r:embed="rId6"/>
          <a:srcRect r="24786"/>
          <a:stretch/>
        </p:blipFill>
        <p:spPr>
          <a:xfrm>
            <a:off x="6035837" y="493991"/>
            <a:ext cx="2474380" cy="2886874"/>
          </a:xfrm>
          <a:prstGeom prst="rect">
            <a:avLst/>
          </a:prstGeom>
        </p:spPr>
      </p:pic>
      <p:sp>
        <p:nvSpPr>
          <p:cNvPr id="12" name="Rectangle 11">
            <a:extLst>
              <a:ext uri="{FF2B5EF4-FFF2-40B4-BE49-F238E27FC236}">
                <a16:creationId xmlns:a16="http://schemas.microsoft.com/office/drawing/2014/main" id="{93882DE5-81E0-4BEF-AAAE-B15254FFFDA1}"/>
              </a:ext>
            </a:extLst>
          </p:cNvPr>
          <p:cNvSpPr/>
          <p:nvPr/>
        </p:nvSpPr>
        <p:spPr>
          <a:xfrm>
            <a:off x="7651542" y="2697481"/>
            <a:ext cx="680700" cy="1603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Arrow: Right 12">
            <a:extLst>
              <a:ext uri="{FF2B5EF4-FFF2-40B4-BE49-F238E27FC236}">
                <a16:creationId xmlns:a16="http://schemas.microsoft.com/office/drawing/2014/main" id="{FAC9A312-BE57-45CA-87EA-BD93C5665E3C}"/>
              </a:ext>
            </a:extLst>
          </p:cNvPr>
          <p:cNvSpPr/>
          <p:nvPr/>
        </p:nvSpPr>
        <p:spPr>
          <a:xfrm>
            <a:off x="8533642" y="1890564"/>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pic>
        <p:nvPicPr>
          <p:cNvPr id="6" name="Picture 5">
            <a:extLst>
              <a:ext uri="{FF2B5EF4-FFF2-40B4-BE49-F238E27FC236}">
                <a16:creationId xmlns:a16="http://schemas.microsoft.com/office/drawing/2014/main" id="{B94CEA59-4571-417B-BBE1-4EF21B48ABD5}"/>
              </a:ext>
            </a:extLst>
          </p:cNvPr>
          <p:cNvPicPr>
            <a:picLocks noChangeAspect="1"/>
          </p:cNvPicPr>
          <p:nvPr/>
        </p:nvPicPr>
        <p:blipFill>
          <a:blip r:embed="rId7"/>
          <a:stretch>
            <a:fillRect/>
          </a:stretch>
        </p:blipFill>
        <p:spPr>
          <a:xfrm>
            <a:off x="9290879" y="1012125"/>
            <a:ext cx="2899535" cy="2035175"/>
          </a:xfrm>
          <a:prstGeom prst="rect">
            <a:avLst/>
          </a:prstGeom>
        </p:spPr>
      </p:pic>
      <p:grpSp>
        <p:nvGrpSpPr>
          <p:cNvPr id="15" name="Group 14">
            <a:extLst>
              <a:ext uri="{FF2B5EF4-FFF2-40B4-BE49-F238E27FC236}">
                <a16:creationId xmlns:a16="http://schemas.microsoft.com/office/drawing/2014/main" id="{B4D06144-352C-4F7D-829E-39AB786853A3}"/>
              </a:ext>
            </a:extLst>
          </p:cNvPr>
          <p:cNvGrpSpPr/>
          <p:nvPr/>
        </p:nvGrpSpPr>
        <p:grpSpPr>
          <a:xfrm>
            <a:off x="7472614" y="3555778"/>
            <a:ext cx="2821403" cy="2572602"/>
            <a:chOff x="6034249" y="3551702"/>
            <a:chExt cx="2821403" cy="2572602"/>
          </a:xfrm>
        </p:grpSpPr>
        <p:pic>
          <p:nvPicPr>
            <p:cNvPr id="14" name="Picture 13">
              <a:extLst>
                <a:ext uri="{FF2B5EF4-FFF2-40B4-BE49-F238E27FC236}">
                  <a16:creationId xmlns:a16="http://schemas.microsoft.com/office/drawing/2014/main" id="{7039A18D-0C81-45D6-87EF-609755E62228}"/>
                </a:ext>
              </a:extLst>
            </p:cNvPr>
            <p:cNvPicPr>
              <a:picLocks noChangeAspect="1"/>
            </p:cNvPicPr>
            <p:nvPr/>
          </p:nvPicPr>
          <p:blipFill>
            <a:blip r:embed="rId8"/>
            <a:stretch>
              <a:fillRect/>
            </a:stretch>
          </p:blipFill>
          <p:spPr>
            <a:xfrm>
              <a:off x="6034249" y="3551702"/>
              <a:ext cx="2821403" cy="2572602"/>
            </a:xfrm>
            <a:prstGeom prst="rect">
              <a:avLst/>
            </a:prstGeom>
          </p:spPr>
        </p:pic>
        <p:sp>
          <p:nvSpPr>
            <p:cNvPr id="16" name="Rectangle 15">
              <a:extLst>
                <a:ext uri="{FF2B5EF4-FFF2-40B4-BE49-F238E27FC236}">
                  <a16:creationId xmlns:a16="http://schemas.microsoft.com/office/drawing/2014/main" id="{904C542D-73E4-46A4-962B-99A0F316CD3F}"/>
                </a:ext>
              </a:extLst>
            </p:cNvPr>
            <p:cNvSpPr/>
            <p:nvPr/>
          </p:nvSpPr>
          <p:spPr>
            <a:xfrm>
              <a:off x="7054296" y="5536938"/>
              <a:ext cx="819703" cy="2785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Flow</a:t>
            </a:r>
          </a:p>
        </p:txBody>
      </p:sp>
      <p:sp>
        <p:nvSpPr>
          <p:cNvPr id="3" name="Content Placeholder 2"/>
          <p:cNvSpPr>
            <a:spLocks noGrp="1"/>
          </p:cNvSpPr>
          <p:nvPr>
            <p:ph sz="half" idx="1"/>
          </p:nvPr>
        </p:nvSpPr>
        <p:spPr/>
        <p:txBody>
          <a:bodyPr/>
          <a:lstStyle/>
          <a:p>
            <a:r>
              <a:rPr lang="en-US" sz="2000" dirty="0"/>
              <a:t>Create/Import platform project</a:t>
            </a:r>
          </a:p>
          <a:p>
            <a:pPr lvl="1"/>
            <a:r>
              <a:rPr lang="en-US" dirty="0"/>
              <a:t>Import Hardware Spec from XSA to </a:t>
            </a:r>
            <a:r>
              <a:rPr lang="en-US" dirty="0" err="1"/>
              <a:t>Vitis</a:t>
            </a:r>
            <a:endParaRPr lang="en-US" dirty="0"/>
          </a:p>
          <a:p>
            <a:pPr lvl="1"/>
            <a:r>
              <a:rPr lang="en-US" dirty="0"/>
              <a:t>Domain Creation</a:t>
            </a:r>
          </a:p>
          <a:p>
            <a:r>
              <a:rPr lang="en-US" sz="2000" dirty="0"/>
              <a:t>Create software application</a:t>
            </a:r>
          </a:p>
          <a:p>
            <a:r>
              <a:rPr lang="en-US" sz="2000" dirty="0"/>
              <a:t>Update linker script, if needed</a:t>
            </a:r>
          </a:p>
          <a:p>
            <a:r>
              <a:rPr lang="en-US" sz="2000" dirty="0"/>
              <a:t>Build project </a:t>
            </a:r>
          </a:p>
          <a:p>
            <a:pPr lvl="1"/>
            <a:r>
              <a:rPr lang="en-US" dirty="0"/>
              <a:t>compile, assemble, link output file </a:t>
            </a:r>
            <a:r>
              <a:rPr lang="en-US" i="1" dirty="0"/>
              <a:t>&lt;</a:t>
            </a:r>
            <a:r>
              <a:rPr lang="en-US" i="1" dirty="0" err="1"/>
              <a:t>app_project</a:t>
            </a:r>
            <a:r>
              <a:rPr lang="en-US" i="1" dirty="0"/>
              <a:t>&gt;.elf</a:t>
            </a:r>
            <a:endParaRPr lang="en-US" dirty="0"/>
          </a:p>
        </p:txBody>
      </p:sp>
      <p:sp>
        <p:nvSpPr>
          <p:cNvPr id="5" name="Slide Number Placeholder 4"/>
          <p:cNvSpPr>
            <a:spLocks noGrp="1"/>
          </p:cNvSpPr>
          <p:nvPr>
            <p:ph type="sldNum" sz="quarter" idx="10"/>
          </p:nvPr>
        </p:nvSpPr>
        <p:spPr>
          <a:xfrm>
            <a:off x="579120" y="6325606"/>
            <a:ext cx="4465319" cy="365125"/>
          </a:xfrm>
        </p:spPr>
        <p:txBody>
          <a:bodyPr/>
          <a:lstStyle/>
          <a:p>
            <a:pPr>
              <a:defRPr/>
            </a:pPr>
            <a:r>
              <a:rPr lang="en-US" dirty="0"/>
              <a:t>Creating Processor System 24- </a:t>
            </a:r>
            <a:fld id="{99D29FBF-A473-46DA-BC14-675AC1C8F9A5}" type="slidenum">
              <a:rPr lang="en-US" smtClean="0"/>
              <a:pPr>
                <a:defRPr/>
              </a:pPr>
              <a:t>21</a:t>
            </a:fld>
            <a:endParaRPr lang="en-US" dirty="0"/>
          </a:p>
        </p:txBody>
      </p:sp>
      <p:pic>
        <p:nvPicPr>
          <p:cNvPr id="7" name="Picture 6">
            <a:extLst>
              <a:ext uri="{FF2B5EF4-FFF2-40B4-BE49-F238E27FC236}">
                <a16:creationId xmlns:a16="http://schemas.microsoft.com/office/drawing/2014/main" id="{355E4191-4C39-4593-852F-D56C916D0B3F}"/>
              </a:ext>
            </a:extLst>
          </p:cNvPr>
          <p:cNvPicPr>
            <a:picLocks noChangeAspect="1"/>
          </p:cNvPicPr>
          <p:nvPr/>
        </p:nvPicPr>
        <p:blipFill>
          <a:blip r:embed="rId2"/>
          <a:stretch>
            <a:fillRect/>
          </a:stretch>
        </p:blipFill>
        <p:spPr>
          <a:xfrm>
            <a:off x="5721991" y="856194"/>
            <a:ext cx="5664941" cy="54426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Flow</a:t>
            </a:r>
          </a:p>
        </p:txBody>
      </p:sp>
      <p:sp>
        <p:nvSpPr>
          <p:cNvPr id="3" name="Content Placeholder 2"/>
          <p:cNvSpPr>
            <a:spLocks noGrp="1"/>
          </p:cNvSpPr>
          <p:nvPr>
            <p:ph sz="half" idx="1"/>
          </p:nvPr>
        </p:nvSpPr>
        <p:spPr/>
        <p:txBody>
          <a:bodyPr/>
          <a:lstStyle/>
          <a:p>
            <a:r>
              <a:rPr lang="en-US" sz="2000" dirty="0"/>
              <a:t>Create/Import </a:t>
            </a:r>
            <a:r>
              <a:rPr lang="en-US" sz="2000" strike="sngStrike" dirty="0"/>
              <a:t>hardware</a:t>
            </a:r>
            <a:r>
              <a:rPr lang="en-US" sz="2000" dirty="0"/>
              <a:t> platform project</a:t>
            </a:r>
          </a:p>
          <a:p>
            <a:pPr lvl="1"/>
            <a:r>
              <a:rPr lang="en-US" strike="sngStrike" dirty="0"/>
              <a:t>Automatically performed when XSDK tool is launched from </a:t>
            </a:r>
            <a:r>
              <a:rPr lang="en-US" strike="sngStrike" dirty="0" err="1"/>
              <a:t>Vivado</a:t>
            </a:r>
            <a:r>
              <a:rPr lang="en-US" strike="sngStrike" dirty="0"/>
              <a:t> project</a:t>
            </a:r>
          </a:p>
          <a:p>
            <a:pPr lvl="1"/>
            <a:r>
              <a:rPr lang="en-US" dirty="0"/>
              <a:t>Import Hardware Spec from XSA to </a:t>
            </a:r>
            <a:r>
              <a:rPr lang="en-US" dirty="0" err="1"/>
              <a:t>Vitis</a:t>
            </a:r>
            <a:endParaRPr lang="en-US" dirty="0"/>
          </a:p>
          <a:p>
            <a:pPr lvl="1"/>
            <a:r>
              <a:rPr lang="en-US" dirty="0"/>
              <a:t>Domain Creation</a:t>
            </a:r>
          </a:p>
          <a:p>
            <a:r>
              <a:rPr lang="en-US" sz="2000" strike="sngStrike" dirty="0"/>
              <a:t>Create BSP</a:t>
            </a:r>
          </a:p>
          <a:p>
            <a:pPr lvl="1"/>
            <a:r>
              <a:rPr lang="en-US" strike="sngStrike" dirty="0"/>
              <a:t>System software, board support package</a:t>
            </a:r>
          </a:p>
          <a:p>
            <a:r>
              <a:rPr lang="en-US" sz="2000" dirty="0"/>
              <a:t>Create software application</a:t>
            </a:r>
          </a:p>
          <a:p>
            <a:r>
              <a:rPr lang="en-US" sz="2000" dirty="0"/>
              <a:t>Update linker script, if needed</a:t>
            </a:r>
          </a:p>
          <a:p>
            <a:r>
              <a:rPr lang="en-US" sz="2000" dirty="0"/>
              <a:t>Build project </a:t>
            </a:r>
          </a:p>
          <a:p>
            <a:pPr lvl="1"/>
            <a:r>
              <a:rPr lang="en-US" dirty="0"/>
              <a:t>compile, assemble, link output file </a:t>
            </a:r>
            <a:r>
              <a:rPr lang="en-US" i="1" dirty="0"/>
              <a:t>&lt;</a:t>
            </a:r>
            <a:r>
              <a:rPr lang="en-US" i="1" dirty="0" err="1"/>
              <a:t>app_project</a:t>
            </a:r>
            <a:r>
              <a:rPr lang="en-US" i="1" dirty="0"/>
              <a:t>&gt;.elf</a:t>
            </a:r>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22</a:t>
            </a:fld>
            <a:endParaRPr lang="en-US" dirty="0">
              <a:solidFill>
                <a:srgbClr val="0C0C0C">
                  <a:tint val="75000"/>
                </a:srgbClr>
              </a:solidFill>
              <a:latin typeface="Arial"/>
            </a:endParaRPr>
          </a:p>
        </p:txBody>
      </p:sp>
      <p:pic>
        <p:nvPicPr>
          <p:cNvPr id="4" name="Picture 3">
            <a:extLst>
              <a:ext uri="{FF2B5EF4-FFF2-40B4-BE49-F238E27FC236}">
                <a16:creationId xmlns:a16="http://schemas.microsoft.com/office/drawing/2014/main" id="{BE2E7014-56A3-417F-966C-9B15FAC44A7A}"/>
              </a:ext>
            </a:extLst>
          </p:cNvPr>
          <p:cNvPicPr>
            <a:picLocks noChangeAspect="1"/>
          </p:cNvPicPr>
          <p:nvPr/>
        </p:nvPicPr>
        <p:blipFill>
          <a:blip r:embed="rId2"/>
          <a:stretch>
            <a:fillRect/>
          </a:stretch>
        </p:blipFill>
        <p:spPr>
          <a:xfrm>
            <a:off x="14022550" y="1158428"/>
            <a:ext cx="5664941" cy="4268337"/>
          </a:xfrm>
          <a:prstGeom prst="rect">
            <a:avLst/>
          </a:prstGeom>
        </p:spPr>
      </p:pic>
      <p:pic>
        <p:nvPicPr>
          <p:cNvPr id="7" name="Picture 6">
            <a:extLst>
              <a:ext uri="{FF2B5EF4-FFF2-40B4-BE49-F238E27FC236}">
                <a16:creationId xmlns:a16="http://schemas.microsoft.com/office/drawing/2014/main" id="{355E4191-4C39-4593-852F-D56C916D0B3F}"/>
              </a:ext>
            </a:extLst>
          </p:cNvPr>
          <p:cNvPicPr>
            <a:picLocks noChangeAspect="1"/>
          </p:cNvPicPr>
          <p:nvPr/>
        </p:nvPicPr>
        <p:blipFill>
          <a:blip r:embed="rId3"/>
          <a:stretch>
            <a:fillRect/>
          </a:stretch>
        </p:blipFill>
        <p:spPr>
          <a:xfrm>
            <a:off x="5721991" y="856194"/>
            <a:ext cx="5664941" cy="54426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2B68-216C-4C34-9A67-3F513F8EEF89}"/>
              </a:ext>
            </a:extLst>
          </p:cNvPr>
          <p:cNvSpPr>
            <a:spLocks noGrp="1"/>
          </p:cNvSpPr>
          <p:nvPr>
            <p:ph type="title"/>
          </p:nvPr>
        </p:nvSpPr>
        <p:spPr/>
        <p:txBody>
          <a:bodyPr/>
          <a:lstStyle/>
          <a:p>
            <a:r>
              <a:rPr lang="en-US" altLang="zh-CN" dirty="0"/>
              <a:t>Creating IP-XACT Hardware Accelerator</a:t>
            </a:r>
            <a:endParaRPr lang="zh-CN" altLang="en-US" dirty="0"/>
          </a:p>
        </p:txBody>
      </p:sp>
    </p:spTree>
    <p:extLst>
      <p:ext uri="{BB962C8B-B14F-4D97-AF65-F5344CB8AC3E}">
        <p14:creationId xmlns:p14="http://schemas.microsoft.com/office/powerpoint/2010/main" val="70171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Port-Level Interfaces</a:t>
            </a:r>
          </a:p>
        </p:txBody>
      </p:sp>
      <p:sp>
        <p:nvSpPr>
          <p:cNvPr id="8" name="Content Placeholder 7"/>
          <p:cNvSpPr>
            <a:spLocks noGrp="1"/>
          </p:cNvSpPr>
          <p:nvPr>
            <p:ph sz="half" idx="1"/>
          </p:nvPr>
        </p:nvSpPr>
        <p:spPr>
          <a:xfrm>
            <a:off x="649120" y="1114486"/>
            <a:ext cx="6214445" cy="4835843"/>
          </a:xfrm>
        </p:spPr>
        <p:txBody>
          <a:bodyPr/>
          <a:lstStyle/>
          <a:p>
            <a:r>
              <a:rPr lang="en-US" dirty="0"/>
              <a:t>The AXI4 interfaces supported by </a:t>
            </a:r>
            <a:r>
              <a:rPr lang="en-US" dirty="0" err="1"/>
              <a:t>Vitis</a:t>
            </a:r>
            <a:r>
              <a:rPr lang="en-US" dirty="0"/>
              <a:t> HLS include </a:t>
            </a:r>
          </a:p>
          <a:p>
            <a:pPr lvl="1"/>
            <a:r>
              <a:rPr lang="en-US" dirty="0"/>
              <a:t>The AXI4-Stream (axis)</a:t>
            </a:r>
          </a:p>
          <a:p>
            <a:pPr lvl="2"/>
            <a:r>
              <a:rPr lang="en-US" b="0" dirty="0"/>
              <a:t>Specify on input arguments or output arguments only, not on input/output arguments</a:t>
            </a:r>
            <a:endParaRPr lang="en-US" dirty="0"/>
          </a:p>
          <a:p>
            <a:pPr lvl="1"/>
            <a:r>
              <a:rPr lang="en-US" dirty="0"/>
              <a:t>The AXI4 master (</a:t>
            </a:r>
            <a:r>
              <a:rPr lang="en-US" dirty="0" err="1"/>
              <a:t>m_axi</a:t>
            </a:r>
            <a:r>
              <a:rPr lang="en-US" dirty="0"/>
              <a:t>)</a:t>
            </a:r>
          </a:p>
          <a:p>
            <a:pPr lvl="2"/>
            <a:r>
              <a:rPr lang="en-US" dirty="0"/>
              <a:t>Specify on arrays and pointers (and references in C++) only. You can group multiple arguments into the same AXI4 interface using the </a:t>
            </a:r>
            <a:r>
              <a:rPr lang="en-US" dirty="0">
                <a:latin typeface="Courier New" panose="02070309020205020404" pitchFamily="49" charset="0"/>
                <a:cs typeface="Courier New" panose="02070309020205020404" pitchFamily="49" charset="0"/>
              </a:rPr>
              <a:t>bundle</a:t>
            </a:r>
            <a:r>
              <a:rPr lang="en-US" dirty="0"/>
              <a:t> option</a:t>
            </a:r>
          </a:p>
          <a:p>
            <a:pPr lvl="1"/>
            <a:r>
              <a:rPr lang="en-US" dirty="0"/>
              <a:t>The AXI4-Lite (</a:t>
            </a:r>
            <a:r>
              <a:rPr lang="en-US" dirty="0" err="1"/>
              <a:t>s_axilite</a:t>
            </a:r>
            <a:r>
              <a:rPr lang="en-US" dirty="0"/>
              <a:t>)</a:t>
            </a:r>
          </a:p>
          <a:p>
            <a:pPr lvl="2"/>
            <a:r>
              <a:rPr lang="en-US" b="0" dirty="0"/>
              <a:t>Specify an AXI4-Lite slave I/O </a:t>
            </a:r>
            <a:r>
              <a:rPr lang="en-US" dirty="0"/>
              <a:t>protocol on any type of argument except streams. </a:t>
            </a:r>
            <a:r>
              <a:rPr lang="en-US" b="0" dirty="0"/>
              <a:t>You can group multiple arguments into the same AXI4-Lite interface using the </a:t>
            </a:r>
            <a:r>
              <a:rPr lang="en-US" b="0" dirty="0">
                <a:latin typeface="Courier New" panose="02070309020205020404" pitchFamily="49" charset="0"/>
                <a:cs typeface="Courier New" panose="02070309020205020404" pitchFamily="49" charset="0"/>
              </a:rPr>
              <a:t>bundle</a:t>
            </a:r>
            <a:r>
              <a:rPr lang="en-US" b="0" dirty="0"/>
              <a:t> option</a:t>
            </a:r>
            <a:endParaRPr lang="en-US" dirty="0"/>
          </a:p>
        </p:txBody>
      </p:sp>
      <p:sp>
        <p:nvSpPr>
          <p:cNvPr id="4" name="Slide Number Placeholder 3"/>
          <p:cNvSpPr>
            <a:spLocks noGrp="1"/>
          </p:cNvSpPr>
          <p:nvPr>
            <p:ph type="sldNum" sz="quarter" idx="10"/>
          </p:nvPr>
        </p:nvSpPr>
        <p:spPr>
          <a:xfrm>
            <a:off x="579120" y="6325606"/>
            <a:ext cx="4046219" cy="365125"/>
          </a:xfrm>
        </p:spPr>
        <p:txBody>
          <a:bodyPr/>
          <a:lstStyle/>
          <a:p>
            <a:pPr>
              <a:defRPr/>
            </a:pPr>
            <a:r>
              <a:rPr lang="en-US" dirty="0"/>
              <a:t>Creating Processor System 24- </a:t>
            </a:r>
            <a:fld id="{99D29FBF-A473-46DA-BC14-675AC1C8F9A5}" type="slidenum">
              <a:rPr lang="en-US" smtClean="0"/>
              <a:pPr>
                <a:defRPr/>
              </a:pPr>
              <a:t>24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585" y="4759347"/>
            <a:ext cx="5917067" cy="16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65BF9DC9-A9E8-45B1-AD62-DE0377A2240B}"/>
              </a:ext>
            </a:extLst>
          </p:cNvPr>
          <p:cNvPicPr>
            <a:picLocks noChangeAspect="1"/>
          </p:cNvPicPr>
          <p:nvPr/>
        </p:nvPicPr>
        <p:blipFill>
          <a:blip r:embed="rId3"/>
          <a:stretch>
            <a:fillRect/>
          </a:stretch>
        </p:blipFill>
        <p:spPr>
          <a:xfrm>
            <a:off x="8299739" y="1441082"/>
            <a:ext cx="2676273" cy="4631512"/>
          </a:xfrm>
          <a:prstGeom prst="rect">
            <a:avLst/>
          </a:prstGeom>
        </p:spPr>
      </p:pic>
    </p:spTree>
    <p:extLst>
      <p:ext uri="{BB962C8B-B14F-4D97-AF65-F5344CB8AC3E}">
        <p14:creationId xmlns:p14="http://schemas.microsoft.com/office/powerpoint/2010/main" val="3606063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Port-Level Interfaces</a:t>
            </a:r>
          </a:p>
        </p:txBody>
      </p:sp>
      <p:sp>
        <p:nvSpPr>
          <p:cNvPr id="8" name="Content Placeholder 7"/>
          <p:cNvSpPr>
            <a:spLocks noGrp="1"/>
          </p:cNvSpPr>
          <p:nvPr>
            <p:ph sz="half" idx="1"/>
          </p:nvPr>
        </p:nvSpPr>
        <p:spPr>
          <a:xfrm>
            <a:off x="649120" y="1114486"/>
            <a:ext cx="6214445" cy="4835843"/>
          </a:xfrm>
        </p:spPr>
        <p:txBody>
          <a:bodyPr/>
          <a:lstStyle/>
          <a:p>
            <a:r>
              <a:rPr lang="en-US" dirty="0"/>
              <a:t>The AXI4 interfaces supported by </a:t>
            </a:r>
            <a:r>
              <a:rPr lang="en-US" dirty="0" err="1">
                <a:highlight>
                  <a:srgbClr val="FFFF00"/>
                </a:highlight>
              </a:rPr>
              <a:t>Vitis</a:t>
            </a:r>
            <a:r>
              <a:rPr lang="en-US" dirty="0"/>
              <a:t> HLS include </a:t>
            </a:r>
          </a:p>
          <a:p>
            <a:pPr lvl="1"/>
            <a:r>
              <a:rPr lang="en-US" dirty="0"/>
              <a:t>The AXI4-Stream (axis)</a:t>
            </a:r>
          </a:p>
          <a:p>
            <a:pPr lvl="2"/>
            <a:r>
              <a:rPr lang="en-US" b="0" dirty="0"/>
              <a:t>Specify on input arguments or output arguments only, not on input/output arguments</a:t>
            </a:r>
            <a:endParaRPr lang="en-US" dirty="0"/>
          </a:p>
          <a:p>
            <a:pPr lvl="1"/>
            <a:r>
              <a:rPr lang="en-US" dirty="0"/>
              <a:t>The AXI4 master (</a:t>
            </a:r>
            <a:r>
              <a:rPr lang="en-US" dirty="0" err="1"/>
              <a:t>m_axi</a:t>
            </a:r>
            <a:r>
              <a:rPr lang="en-US" dirty="0"/>
              <a:t>)</a:t>
            </a:r>
          </a:p>
          <a:p>
            <a:pPr lvl="2"/>
            <a:r>
              <a:rPr lang="en-US" dirty="0"/>
              <a:t>Specify on arrays and pointers (and references in C++) only. You can group multiple arguments into the same </a:t>
            </a:r>
            <a:r>
              <a:rPr lang="en-US" strike="sngStrike" dirty="0"/>
              <a:t>AXI4-Lite</a:t>
            </a:r>
            <a:r>
              <a:rPr lang="en-US" dirty="0">
                <a:highlight>
                  <a:srgbClr val="FFFF00"/>
                </a:highlight>
              </a:rPr>
              <a:t>AXI4</a:t>
            </a:r>
            <a:r>
              <a:rPr lang="en-US" dirty="0"/>
              <a:t> interface using the </a:t>
            </a:r>
            <a:r>
              <a:rPr lang="en-US" dirty="0">
                <a:latin typeface="Courier New" panose="02070309020205020404" pitchFamily="49" charset="0"/>
                <a:cs typeface="Courier New" panose="02070309020205020404" pitchFamily="49" charset="0"/>
              </a:rPr>
              <a:t>bundle</a:t>
            </a:r>
            <a:r>
              <a:rPr lang="en-US" dirty="0"/>
              <a:t> option</a:t>
            </a:r>
          </a:p>
          <a:p>
            <a:pPr lvl="1"/>
            <a:r>
              <a:rPr lang="en-US" dirty="0"/>
              <a:t>The AXI4-Lite (</a:t>
            </a:r>
            <a:r>
              <a:rPr lang="en-US" dirty="0" err="1"/>
              <a:t>s_axilite</a:t>
            </a:r>
            <a:r>
              <a:rPr lang="en-US" dirty="0"/>
              <a:t>)</a:t>
            </a:r>
          </a:p>
          <a:p>
            <a:pPr lvl="2"/>
            <a:r>
              <a:rPr lang="en-US" b="0" strike="sngStrike" dirty="0"/>
              <a:t>Specify on any type of argument except arrays</a:t>
            </a:r>
            <a:r>
              <a:rPr lang="en-US" b="0" dirty="0"/>
              <a:t>. </a:t>
            </a:r>
            <a:r>
              <a:rPr lang="en-US" b="0" dirty="0">
                <a:highlight>
                  <a:srgbClr val="FFFF00"/>
                </a:highlight>
              </a:rPr>
              <a:t>Specify an AXI4-Lite slave I/O </a:t>
            </a:r>
            <a:r>
              <a:rPr lang="en-US" dirty="0">
                <a:highlight>
                  <a:srgbClr val="FFFF00"/>
                </a:highlight>
              </a:rPr>
              <a:t>protocol on any type of argument except streams</a:t>
            </a:r>
            <a:r>
              <a:rPr lang="en-US" dirty="0"/>
              <a:t>. </a:t>
            </a:r>
            <a:r>
              <a:rPr lang="en-US" b="0" dirty="0"/>
              <a:t>You can group multiple arguments into the same AXI4-Lite interface using the </a:t>
            </a:r>
            <a:r>
              <a:rPr lang="en-US" b="0" dirty="0">
                <a:latin typeface="Courier New" panose="02070309020205020404" pitchFamily="49" charset="0"/>
                <a:cs typeface="Courier New" panose="02070309020205020404" pitchFamily="49" charset="0"/>
              </a:rPr>
              <a:t>bundle</a:t>
            </a:r>
            <a:r>
              <a:rPr lang="en-US" b="0" dirty="0"/>
              <a:t> option</a:t>
            </a:r>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25</a:t>
            </a:fld>
            <a:endParaRPr lang="en-US" dirty="0">
              <a:solidFill>
                <a:srgbClr val="0C0C0C">
                  <a:tint val="75000"/>
                </a:srgbClr>
              </a:solidFill>
              <a:latin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585" y="5106963"/>
            <a:ext cx="5917067" cy="16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C8B2597A-10E0-40D3-98FC-691A9B5E36DB}"/>
              </a:ext>
            </a:extLst>
          </p:cNvPr>
          <p:cNvPicPr>
            <a:picLocks noChangeAspect="1"/>
          </p:cNvPicPr>
          <p:nvPr/>
        </p:nvPicPr>
        <p:blipFill>
          <a:blip r:embed="rId3"/>
          <a:stretch>
            <a:fillRect/>
          </a:stretch>
        </p:blipFill>
        <p:spPr>
          <a:xfrm>
            <a:off x="13395897" y="1441083"/>
            <a:ext cx="2767248" cy="3975835"/>
          </a:xfrm>
          <a:prstGeom prst="rect">
            <a:avLst/>
          </a:prstGeom>
        </p:spPr>
      </p:pic>
      <p:pic>
        <p:nvPicPr>
          <p:cNvPr id="3" name="Picture 2">
            <a:extLst>
              <a:ext uri="{FF2B5EF4-FFF2-40B4-BE49-F238E27FC236}">
                <a16:creationId xmlns:a16="http://schemas.microsoft.com/office/drawing/2014/main" id="{65BF9DC9-A9E8-45B1-AD62-DE0377A2240B}"/>
              </a:ext>
            </a:extLst>
          </p:cNvPr>
          <p:cNvPicPr>
            <a:picLocks noChangeAspect="1"/>
          </p:cNvPicPr>
          <p:nvPr/>
        </p:nvPicPr>
        <p:blipFill>
          <a:blip r:embed="rId4"/>
          <a:stretch>
            <a:fillRect/>
          </a:stretch>
        </p:blipFill>
        <p:spPr>
          <a:xfrm>
            <a:off x="8299739" y="1441082"/>
            <a:ext cx="2676273" cy="4631512"/>
          </a:xfrm>
          <a:prstGeom prst="rect">
            <a:avLst/>
          </a:prstGeom>
        </p:spPr>
      </p:pic>
    </p:spTree>
    <p:extLst>
      <p:ext uri="{BB962C8B-B14F-4D97-AF65-F5344CB8AC3E}">
        <p14:creationId xmlns:p14="http://schemas.microsoft.com/office/powerpoint/2010/main" val="68753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Interface Modes</a:t>
            </a:r>
          </a:p>
        </p:txBody>
      </p:sp>
      <p:sp>
        <p:nvSpPr>
          <p:cNvPr id="2" name="Content Placeholder 1"/>
          <p:cNvSpPr>
            <a:spLocks noGrp="1"/>
          </p:cNvSpPr>
          <p:nvPr>
            <p:ph sz="half" idx="1"/>
          </p:nvPr>
        </p:nvSpPr>
        <p:spPr>
          <a:xfrm>
            <a:off x="623219" y="1463042"/>
            <a:ext cx="4484943" cy="4835843"/>
          </a:xfrm>
        </p:spPr>
        <p:txBody>
          <a:bodyPr/>
          <a:lstStyle/>
          <a:p>
            <a:r>
              <a:rPr lang="en-US" sz="2000" dirty="0"/>
              <a:t>Native AXI Interfaces</a:t>
            </a:r>
          </a:p>
          <a:p>
            <a:pPr lvl="1"/>
            <a:r>
              <a:rPr lang="en-US" dirty="0"/>
              <a:t>AXI4 Slave Lite, AXI4 Master, AXI Stream  supported by INTERFACE directive</a:t>
            </a:r>
          </a:p>
          <a:p>
            <a:pPr lvl="2"/>
            <a:r>
              <a:rPr lang="en-US" dirty="0"/>
              <a:t>Provided in RTL after Synthesis</a:t>
            </a:r>
          </a:p>
          <a:p>
            <a:pPr lvl="2"/>
            <a:r>
              <a:rPr lang="en-US" dirty="0"/>
              <a:t>Supported by C/RTL Co-simulation</a:t>
            </a:r>
          </a:p>
          <a:p>
            <a:pPr lvl="2"/>
            <a:r>
              <a:rPr lang="en-US" dirty="0"/>
              <a:t>Supported for Verilog and VHDL</a:t>
            </a:r>
          </a:p>
          <a:p>
            <a:r>
              <a:rPr lang="en-US" sz="2000" dirty="0"/>
              <a:t>BRAM Memory Interface</a:t>
            </a:r>
          </a:p>
          <a:p>
            <a:pPr lvl="1"/>
            <a:r>
              <a:rPr lang="en-US" dirty="0"/>
              <a:t>Identical IO protocol to </a:t>
            </a:r>
            <a:r>
              <a:rPr lang="en-US" dirty="0" err="1"/>
              <a:t>ap_memory</a:t>
            </a:r>
            <a:endParaRPr lang="en-US" dirty="0"/>
          </a:p>
          <a:p>
            <a:pPr lvl="1"/>
            <a:r>
              <a:rPr lang="en-US" dirty="0"/>
              <a:t>Bundled differently in IP Integrator</a:t>
            </a:r>
          </a:p>
          <a:p>
            <a:pPr lvl="2"/>
            <a:r>
              <a:rPr lang="en-US" sz="1400" dirty="0"/>
              <a:t>Provides easier integration to memories with BRAM interface</a:t>
            </a:r>
          </a:p>
        </p:txBody>
      </p:sp>
      <p:sp>
        <p:nvSpPr>
          <p:cNvPr id="188" name="Slide Number Placeholder 187"/>
          <p:cNvSpPr>
            <a:spLocks noGrp="1"/>
          </p:cNvSpPr>
          <p:nvPr>
            <p:ph type="sldNum" sz="quarter" idx="10"/>
          </p:nvPr>
        </p:nvSpPr>
        <p:spPr>
          <a:xfrm>
            <a:off x="579120" y="6325606"/>
            <a:ext cx="3512819" cy="365125"/>
          </a:xfrm>
        </p:spPr>
        <p:txBody>
          <a:bodyPr/>
          <a:lstStyle/>
          <a:p>
            <a:pPr>
              <a:defRPr/>
            </a:pPr>
            <a:r>
              <a:rPr lang="en-US" dirty="0"/>
              <a:t>Creating Processor System 24- </a:t>
            </a:r>
            <a:fld id="{99D29FBF-A473-46DA-BC14-675AC1C8F9A5}" type="slidenum">
              <a:rPr lang="en-US" smtClean="0"/>
              <a:pPr>
                <a:defRPr/>
              </a:pPr>
              <a:t>26</a:t>
            </a:fld>
            <a:endParaRPr lang="en-US" dirty="0"/>
          </a:p>
        </p:txBody>
      </p:sp>
      <p:sp>
        <p:nvSpPr>
          <p:cNvPr id="11" name="Snip Same Side Corner Rectangle 37">
            <a:extLst>
              <a:ext uri="{FF2B5EF4-FFF2-40B4-BE49-F238E27FC236}">
                <a16:creationId xmlns:a16="http://schemas.microsoft.com/office/drawing/2014/main" id="{A856FA46-5D30-4382-97D1-D2BFA87BF70D}"/>
              </a:ext>
            </a:extLst>
          </p:cNvPr>
          <p:cNvSpPr/>
          <p:nvPr/>
        </p:nvSpPr>
        <p:spPr>
          <a:xfrm rot="16200000">
            <a:off x="5793016" y="3672483"/>
            <a:ext cx="387101"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2" name="TextBox 11">
            <a:extLst>
              <a:ext uri="{FF2B5EF4-FFF2-40B4-BE49-F238E27FC236}">
                <a16:creationId xmlns:a16="http://schemas.microsoft.com/office/drawing/2014/main" id="{4E345A98-882F-4D41-A6DC-13AE96780230}"/>
              </a:ext>
            </a:extLst>
          </p:cNvPr>
          <p:cNvSpPr txBox="1"/>
          <p:nvPr/>
        </p:nvSpPr>
        <p:spPr>
          <a:xfrm>
            <a:off x="5272792" y="4368727"/>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13" name="Snip Same Side Corner Rectangle 42">
            <a:extLst>
              <a:ext uri="{FF2B5EF4-FFF2-40B4-BE49-F238E27FC236}">
                <a16:creationId xmlns:a16="http://schemas.microsoft.com/office/drawing/2014/main" id="{36058BA8-2C74-4C0B-993E-6599C8FD1828}"/>
              </a:ext>
            </a:extLst>
          </p:cNvPr>
          <p:cNvSpPr/>
          <p:nvPr/>
        </p:nvSpPr>
        <p:spPr>
          <a:xfrm rot="16200000">
            <a:off x="5601284" y="4242903"/>
            <a:ext cx="7571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4" name="Snip Same Side Corner Rectangle 45">
            <a:extLst>
              <a:ext uri="{FF2B5EF4-FFF2-40B4-BE49-F238E27FC236}">
                <a16:creationId xmlns:a16="http://schemas.microsoft.com/office/drawing/2014/main" id="{32432D97-6EA1-45B7-8BF1-758FAA174F17}"/>
              </a:ext>
            </a:extLst>
          </p:cNvPr>
          <p:cNvSpPr/>
          <p:nvPr/>
        </p:nvSpPr>
        <p:spPr>
          <a:xfrm rot="16200000">
            <a:off x="5652757" y="4962261"/>
            <a:ext cx="646402" cy="152579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5" name="Snip Same Side Corner Rectangle 54">
            <a:extLst>
              <a:ext uri="{FF2B5EF4-FFF2-40B4-BE49-F238E27FC236}">
                <a16:creationId xmlns:a16="http://schemas.microsoft.com/office/drawing/2014/main" id="{D3A543B3-4E0B-45B9-A8A6-22DA0D378D36}"/>
              </a:ext>
            </a:extLst>
          </p:cNvPr>
          <p:cNvSpPr/>
          <p:nvPr/>
        </p:nvSpPr>
        <p:spPr>
          <a:xfrm rot="16200000">
            <a:off x="5672043" y="2577770"/>
            <a:ext cx="60109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16" name="TextBox 15">
            <a:extLst>
              <a:ext uri="{FF2B5EF4-FFF2-40B4-BE49-F238E27FC236}">
                <a16:creationId xmlns:a16="http://schemas.microsoft.com/office/drawing/2014/main" id="{D3FF60A7-10BC-435A-8A84-CB5B1A0FFC4F}"/>
              </a:ext>
            </a:extLst>
          </p:cNvPr>
          <p:cNvSpPr txBox="1"/>
          <p:nvPr/>
        </p:nvSpPr>
        <p:spPr>
          <a:xfrm>
            <a:off x="5318020" y="313708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17" name="Snip Same Side Corner Rectangle 23">
            <a:extLst>
              <a:ext uri="{FF2B5EF4-FFF2-40B4-BE49-F238E27FC236}">
                <a16:creationId xmlns:a16="http://schemas.microsoft.com/office/drawing/2014/main" id="{345E06CD-6FFB-4B68-9B9D-50778E03A16E}"/>
              </a:ext>
            </a:extLst>
          </p:cNvPr>
          <p:cNvSpPr/>
          <p:nvPr/>
        </p:nvSpPr>
        <p:spPr>
          <a:xfrm rot="16200000">
            <a:off x="5696273" y="3162378"/>
            <a:ext cx="60109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8" name="TextBox 17">
            <a:extLst>
              <a:ext uri="{FF2B5EF4-FFF2-40B4-BE49-F238E27FC236}">
                <a16:creationId xmlns:a16="http://schemas.microsoft.com/office/drawing/2014/main" id="{10E5CCD0-99A0-4168-A32D-531955F91D28}"/>
              </a:ext>
            </a:extLst>
          </p:cNvPr>
          <p:cNvSpPr txBox="1"/>
          <p:nvPr/>
        </p:nvSpPr>
        <p:spPr>
          <a:xfrm>
            <a:off x="5261035" y="3829757"/>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19" name="Picture 18">
            <a:extLst>
              <a:ext uri="{FF2B5EF4-FFF2-40B4-BE49-F238E27FC236}">
                <a16:creationId xmlns:a16="http://schemas.microsoft.com/office/drawing/2014/main" id="{1BFEF409-4358-4157-8AE8-D1954DABC9C5}"/>
              </a:ext>
            </a:extLst>
          </p:cNvPr>
          <p:cNvPicPr>
            <a:picLocks noChangeAspect="1"/>
          </p:cNvPicPr>
          <p:nvPr/>
        </p:nvPicPr>
        <p:blipFill>
          <a:blip r:embed="rId2"/>
          <a:stretch>
            <a:fillRect/>
          </a:stretch>
        </p:blipFill>
        <p:spPr>
          <a:xfrm>
            <a:off x="6747215" y="2324185"/>
            <a:ext cx="5392883" cy="3731794"/>
          </a:xfrm>
          <a:prstGeom prst="rect">
            <a:avLst/>
          </a:prstGeom>
        </p:spPr>
      </p:pic>
      <p:sp>
        <p:nvSpPr>
          <p:cNvPr id="20" name="TextBox 19">
            <a:extLst>
              <a:ext uri="{FF2B5EF4-FFF2-40B4-BE49-F238E27FC236}">
                <a16:creationId xmlns:a16="http://schemas.microsoft.com/office/drawing/2014/main" id="{13146773-7A25-4FBC-95ED-46A306951E26}"/>
              </a:ext>
            </a:extLst>
          </p:cNvPr>
          <p:cNvSpPr txBox="1"/>
          <p:nvPr/>
        </p:nvSpPr>
        <p:spPr>
          <a:xfrm>
            <a:off x="5293961" y="4791584"/>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21" name="TextBox 20">
            <a:extLst>
              <a:ext uri="{FF2B5EF4-FFF2-40B4-BE49-F238E27FC236}">
                <a16:creationId xmlns:a16="http://schemas.microsoft.com/office/drawing/2014/main" id="{F9793AE9-E4E6-42F0-A2EF-09BB3712BF58}"/>
              </a:ext>
            </a:extLst>
          </p:cNvPr>
          <p:cNvSpPr txBox="1"/>
          <p:nvPr/>
        </p:nvSpPr>
        <p:spPr>
          <a:xfrm>
            <a:off x="5293961" y="5420832"/>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22" name="Rectangle 21">
            <a:extLst>
              <a:ext uri="{FF2B5EF4-FFF2-40B4-BE49-F238E27FC236}">
                <a16:creationId xmlns:a16="http://schemas.microsoft.com/office/drawing/2014/main" id="{D7B16D7D-4A71-4F39-B07F-7F8FF58ABCF7}"/>
              </a:ext>
            </a:extLst>
          </p:cNvPr>
          <p:cNvSpPr/>
          <p:nvPr/>
        </p:nvSpPr>
        <p:spPr>
          <a:xfrm>
            <a:off x="5206328" y="3635333"/>
            <a:ext cx="1548952" cy="601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F24458-D2E6-4000-A50A-44AD96A044F9}"/>
              </a:ext>
            </a:extLst>
          </p:cNvPr>
          <p:cNvSpPr/>
          <p:nvPr/>
        </p:nvSpPr>
        <p:spPr>
          <a:xfrm>
            <a:off x="5206328" y="5395084"/>
            <a:ext cx="1548952" cy="6464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72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Interface Modes</a:t>
            </a:r>
          </a:p>
        </p:txBody>
      </p:sp>
      <p:sp>
        <p:nvSpPr>
          <p:cNvPr id="2" name="Content Placeholder 1"/>
          <p:cNvSpPr>
            <a:spLocks noGrp="1"/>
          </p:cNvSpPr>
          <p:nvPr>
            <p:ph sz="half" idx="1"/>
          </p:nvPr>
        </p:nvSpPr>
        <p:spPr>
          <a:xfrm>
            <a:off x="623219" y="1463042"/>
            <a:ext cx="4484943" cy="4835843"/>
          </a:xfrm>
        </p:spPr>
        <p:txBody>
          <a:bodyPr/>
          <a:lstStyle/>
          <a:p>
            <a:r>
              <a:rPr lang="en-US" sz="2000" dirty="0"/>
              <a:t>Native AXI Interfaces</a:t>
            </a:r>
          </a:p>
          <a:p>
            <a:pPr lvl="1"/>
            <a:r>
              <a:rPr lang="en-US" dirty="0"/>
              <a:t>AXI4 Slave Lite, AXI4 Master, AXI Stream  supported by INTERFACE directive</a:t>
            </a:r>
          </a:p>
          <a:p>
            <a:pPr lvl="2"/>
            <a:r>
              <a:rPr lang="en-US" dirty="0"/>
              <a:t>Provided in RTL after Synthesis</a:t>
            </a:r>
          </a:p>
          <a:p>
            <a:pPr lvl="2"/>
            <a:r>
              <a:rPr lang="en-US" dirty="0"/>
              <a:t>Supported by C/RTL Co-simulation</a:t>
            </a:r>
          </a:p>
          <a:p>
            <a:pPr lvl="2"/>
            <a:r>
              <a:rPr lang="en-US" dirty="0"/>
              <a:t>Supported for Verilog and VHDL</a:t>
            </a:r>
          </a:p>
          <a:p>
            <a:r>
              <a:rPr lang="en-US" sz="2000" dirty="0"/>
              <a:t>BRAM Memory Interface</a:t>
            </a:r>
          </a:p>
          <a:p>
            <a:pPr lvl="1"/>
            <a:r>
              <a:rPr lang="en-US" dirty="0"/>
              <a:t>Identical IO protocol to </a:t>
            </a:r>
            <a:r>
              <a:rPr lang="en-US" dirty="0" err="1"/>
              <a:t>ap_memory</a:t>
            </a:r>
            <a:endParaRPr lang="en-US" dirty="0"/>
          </a:p>
          <a:p>
            <a:pPr lvl="1"/>
            <a:r>
              <a:rPr lang="en-US" dirty="0"/>
              <a:t>Bundled differently in IP Integrator</a:t>
            </a:r>
          </a:p>
          <a:p>
            <a:pPr lvl="2"/>
            <a:r>
              <a:rPr lang="en-US" sz="1400" dirty="0"/>
              <a:t>Provides easier integration to memories with BRAM interface</a:t>
            </a:r>
          </a:p>
        </p:txBody>
      </p:sp>
      <p:sp>
        <p:nvSpPr>
          <p:cNvPr id="188" name="Slide Number Placeholder 18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27</a:t>
            </a:fld>
            <a:endParaRPr lang="en-US" dirty="0">
              <a:solidFill>
                <a:srgbClr val="0C0C0C">
                  <a:tint val="75000"/>
                </a:srgbClr>
              </a:solidFill>
              <a:latin typeface="Arial"/>
            </a:endParaRPr>
          </a:p>
        </p:txBody>
      </p:sp>
      <p:sp>
        <p:nvSpPr>
          <p:cNvPr id="181" name="Rectangle 180"/>
          <p:cNvSpPr/>
          <p:nvPr/>
        </p:nvSpPr>
        <p:spPr bwMode="auto">
          <a:xfrm>
            <a:off x="13702705" y="2791153"/>
            <a:ext cx="1342552" cy="545580"/>
          </a:xfrm>
          <a:prstGeom prst="rect">
            <a:avLst/>
          </a:prstGeom>
          <a:solidFill>
            <a:schemeClr val="bg1">
              <a:lumMod val="85000"/>
            </a:schemeClr>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defTabSz="914400"/>
            <a:r>
              <a:rPr lang="en-US" sz="1050" b="1" dirty="0">
                <a:solidFill>
                  <a:srgbClr val="000000"/>
                </a:solidFill>
                <a:latin typeface="Arial"/>
              </a:rPr>
              <a:t>axis</a:t>
            </a:r>
          </a:p>
          <a:p>
            <a:pPr defTabSz="914400"/>
            <a:r>
              <a:rPr lang="en-US" sz="1050" b="1" dirty="0" err="1">
                <a:solidFill>
                  <a:srgbClr val="000000"/>
                </a:solidFill>
                <a:latin typeface="Arial"/>
              </a:rPr>
              <a:t>s_axilite</a:t>
            </a:r>
            <a:endParaRPr lang="en-US" sz="1050" b="1" dirty="0">
              <a:solidFill>
                <a:srgbClr val="000000"/>
              </a:solidFill>
              <a:latin typeface="Arial"/>
            </a:endParaRPr>
          </a:p>
          <a:p>
            <a:pPr defTabSz="914400"/>
            <a:r>
              <a:rPr lang="en-US" sz="1050" b="1" dirty="0" err="1">
                <a:solidFill>
                  <a:srgbClr val="000000"/>
                </a:solidFill>
                <a:latin typeface="Arial"/>
              </a:rPr>
              <a:t>m_axi</a:t>
            </a:r>
            <a:endParaRPr lang="en-US" sz="1050" b="1" dirty="0">
              <a:solidFill>
                <a:srgbClr val="000000"/>
              </a:solidFill>
              <a:latin typeface="Arial"/>
            </a:endParaRPr>
          </a:p>
        </p:txBody>
      </p:sp>
      <p:sp>
        <p:nvSpPr>
          <p:cNvPr id="182" name="Rectangle 181"/>
          <p:cNvSpPr/>
          <p:nvPr/>
        </p:nvSpPr>
        <p:spPr bwMode="auto">
          <a:xfrm>
            <a:off x="13702706" y="4569759"/>
            <a:ext cx="1343517" cy="178178"/>
          </a:xfrm>
          <a:prstGeom prst="rect">
            <a:avLst/>
          </a:prstGeom>
          <a:solidFill>
            <a:schemeClr val="bg1">
              <a:lumMod val="85000"/>
            </a:schemeClr>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defTabSz="914400"/>
            <a:r>
              <a:rPr lang="en-US" sz="1050" b="1" dirty="0" err="1">
                <a:solidFill>
                  <a:srgbClr val="000000"/>
                </a:solidFill>
                <a:latin typeface="Arial"/>
              </a:rPr>
              <a:t>bram</a:t>
            </a:r>
            <a:endParaRPr lang="en-US" sz="1050" b="1" dirty="0">
              <a:solidFill>
                <a:srgbClr val="000000"/>
              </a:solidFill>
              <a:latin typeface="Arial"/>
            </a:endParaRPr>
          </a:p>
        </p:txBody>
      </p:sp>
      <p:pic>
        <p:nvPicPr>
          <p:cNvPr id="183" name="Picture 1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9992" y="1327153"/>
            <a:ext cx="5835147" cy="4632537"/>
          </a:xfrm>
          <a:prstGeom prst="rect">
            <a:avLst/>
          </a:prstGeom>
        </p:spPr>
      </p:pic>
      <p:sp>
        <p:nvSpPr>
          <p:cNvPr id="186" name="Rounded Rectangle 185"/>
          <p:cNvSpPr/>
          <p:nvPr/>
        </p:nvSpPr>
        <p:spPr bwMode="auto">
          <a:xfrm>
            <a:off x="12879448" y="2684834"/>
            <a:ext cx="1842613" cy="515566"/>
          </a:xfrm>
          <a:prstGeom prst="round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187" name="Rounded Rectangle 186"/>
          <p:cNvSpPr/>
          <p:nvPr/>
        </p:nvSpPr>
        <p:spPr bwMode="auto">
          <a:xfrm>
            <a:off x="12879448" y="4639538"/>
            <a:ext cx="1842613" cy="623126"/>
          </a:xfrm>
          <a:prstGeom prst="round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11" name="Snip Same Side Corner Rectangle 37">
            <a:extLst>
              <a:ext uri="{FF2B5EF4-FFF2-40B4-BE49-F238E27FC236}">
                <a16:creationId xmlns:a16="http://schemas.microsoft.com/office/drawing/2014/main" id="{A856FA46-5D30-4382-97D1-D2BFA87BF70D}"/>
              </a:ext>
            </a:extLst>
          </p:cNvPr>
          <p:cNvSpPr/>
          <p:nvPr/>
        </p:nvSpPr>
        <p:spPr>
          <a:xfrm rot="16200000">
            <a:off x="5793016" y="3672483"/>
            <a:ext cx="387101"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2" name="TextBox 11">
            <a:extLst>
              <a:ext uri="{FF2B5EF4-FFF2-40B4-BE49-F238E27FC236}">
                <a16:creationId xmlns:a16="http://schemas.microsoft.com/office/drawing/2014/main" id="{4E345A98-882F-4D41-A6DC-13AE96780230}"/>
              </a:ext>
            </a:extLst>
          </p:cNvPr>
          <p:cNvSpPr txBox="1"/>
          <p:nvPr/>
        </p:nvSpPr>
        <p:spPr>
          <a:xfrm>
            <a:off x="5272792" y="4368727"/>
            <a:ext cx="1918270" cy="246221"/>
          </a:xfrm>
          <a:prstGeom prst="rect">
            <a:avLst/>
          </a:prstGeom>
          <a:noFill/>
        </p:spPr>
        <p:txBody>
          <a:bodyPr wrap="square" rtlCol="0">
            <a:spAutoFit/>
          </a:bodyPr>
          <a:lstStyle/>
          <a:p>
            <a:pPr defTabSz="914400"/>
            <a:r>
              <a:rPr lang="en-US" sz="1000" b="1" dirty="0">
                <a:solidFill>
                  <a:srgbClr val="000000"/>
                </a:solidFill>
                <a:latin typeface="Arial"/>
              </a:rPr>
              <a:t>No IO Protocol</a:t>
            </a:r>
          </a:p>
        </p:txBody>
      </p:sp>
      <p:sp>
        <p:nvSpPr>
          <p:cNvPr id="13" name="Snip Same Side Corner Rectangle 42">
            <a:extLst>
              <a:ext uri="{FF2B5EF4-FFF2-40B4-BE49-F238E27FC236}">
                <a16:creationId xmlns:a16="http://schemas.microsoft.com/office/drawing/2014/main" id="{36058BA8-2C74-4C0B-993E-6599C8FD1828}"/>
              </a:ext>
            </a:extLst>
          </p:cNvPr>
          <p:cNvSpPr/>
          <p:nvPr/>
        </p:nvSpPr>
        <p:spPr>
          <a:xfrm rot="16200000">
            <a:off x="5601284" y="4242903"/>
            <a:ext cx="7571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4" name="Snip Same Side Corner Rectangle 45">
            <a:extLst>
              <a:ext uri="{FF2B5EF4-FFF2-40B4-BE49-F238E27FC236}">
                <a16:creationId xmlns:a16="http://schemas.microsoft.com/office/drawing/2014/main" id="{32432D97-6EA1-45B7-8BF1-758FAA174F17}"/>
              </a:ext>
            </a:extLst>
          </p:cNvPr>
          <p:cNvSpPr/>
          <p:nvPr/>
        </p:nvSpPr>
        <p:spPr>
          <a:xfrm rot="16200000">
            <a:off x="5652757" y="4962261"/>
            <a:ext cx="646402" cy="152579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5" name="Snip Same Side Corner Rectangle 54">
            <a:extLst>
              <a:ext uri="{FF2B5EF4-FFF2-40B4-BE49-F238E27FC236}">
                <a16:creationId xmlns:a16="http://schemas.microsoft.com/office/drawing/2014/main" id="{D3A543B3-4E0B-45B9-A8A6-22DA0D378D36}"/>
              </a:ext>
            </a:extLst>
          </p:cNvPr>
          <p:cNvSpPr/>
          <p:nvPr/>
        </p:nvSpPr>
        <p:spPr>
          <a:xfrm rot="16200000">
            <a:off x="5672043" y="2577770"/>
            <a:ext cx="60109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sz="1200" dirty="0">
              <a:solidFill>
                <a:srgbClr val="000000"/>
              </a:solidFill>
              <a:latin typeface="Arial"/>
            </a:endParaRPr>
          </a:p>
        </p:txBody>
      </p:sp>
      <p:sp>
        <p:nvSpPr>
          <p:cNvPr id="16" name="TextBox 15">
            <a:extLst>
              <a:ext uri="{FF2B5EF4-FFF2-40B4-BE49-F238E27FC236}">
                <a16:creationId xmlns:a16="http://schemas.microsoft.com/office/drawing/2014/main" id="{D3FF60A7-10BC-435A-8A84-CB5B1A0FFC4F}"/>
              </a:ext>
            </a:extLst>
          </p:cNvPr>
          <p:cNvSpPr txBox="1"/>
          <p:nvPr/>
        </p:nvSpPr>
        <p:spPr>
          <a:xfrm>
            <a:off x="5318020" y="3137080"/>
            <a:ext cx="1322667" cy="400110"/>
          </a:xfrm>
          <a:prstGeom prst="rect">
            <a:avLst/>
          </a:prstGeom>
          <a:noFill/>
        </p:spPr>
        <p:txBody>
          <a:bodyPr wrap="square" rtlCol="0">
            <a:spAutoFit/>
          </a:bodyPr>
          <a:lstStyle/>
          <a:p>
            <a:pPr defTabSz="914400"/>
            <a:r>
              <a:rPr lang="en-US" sz="1000" b="1" dirty="0">
                <a:solidFill>
                  <a:srgbClr val="000000"/>
                </a:solidFill>
                <a:latin typeface="Arial"/>
              </a:rPr>
              <a:t>Block Level Protocol</a:t>
            </a:r>
          </a:p>
        </p:txBody>
      </p:sp>
      <p:sp>
        <p:nvSpPr>
          <p:cNvPr id="17" name="Snip Same Side Corner Rectangle 23">
            <a:extLst>
              <a:ext uri="{FF2B5EF4-FFF2-40B4-BE49-F238E27FC236}">
                <a16:creationId xmlns:a16="http://schemas.microsoft.com/office/drawing/2014/main" id="{345E06CD-6FFB-4B68-9B9D-50778E03A16E}"/>
              </a:ext>
            </a:extLst>
          </p:cNvPr>
          <p:cNvSpPr/>
          <p:nvPr/>
        </p:nvSpPr>
        <p:spPr>
          <a:xfrm rot="16200000">
            <a:off x="5696273" y="3162378"/>
            <a:ext cx="60109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8" name="TextBox 17">
            <a:extLst>
              <a:ext uri="{FF2B5EF4-FFF2-40B4-BE49-F238E27FC236}">
                <a16:creationId xmlns:a16="http://schemas.microsoft.com/office/drawing/2014/main" id="{10E5CCD0-99A0-4168-A32D-531955F91D28}"/>
              </a:ext>
            </a:extLst>
          </p:cNvPr>
          <p:cNvSpPr txBox="1"/>
          <p:nvPr/>
        </p:nvSpPr>
        <p:spPr>
          <a:xfrm>
            <a:off x="5261035" y="3829757"/>
            <a:ext cx="1820994" cy="246221"/>
          </a:xfrm>
          <a:prstGeom prst="rect">
            <a:avLst/>
          </a:prstGeom>
          <a:noFill/>
        </p:spPr>
        <p:txBody>
          <a:bodyPr wrap="square" rtlCol="0">
            <a:spAutoFit/>
          </a:bodyPr>
          <a:lstStyle/>
          <a:p>
            <a:pPr defTabSz="914400"/>
            <a:r>
              <a:rPr lang="en-US" sz="1000" b="1" dirty="0">
                <a:solidFill>
                  <a:srgbClr val="000000"/>
                </a:solidFill>
                <a:latin typeface="Arial"/>
              </a:rPr>
              <a:t>AXI4 Interfaces</a:t>
            </a:r>
          </a:p>
        </p:txBody>
      </p:sp>
      <p:pic>
        <p:nvPicPr>
          <p:cNvPr id="19" name="Picture 18">
            <a:extLst>
              <a:ext uri="{FF2B5EF4-FFF2-40B4-BE49-F238E27FC236}">
                <a16:creationId xmlns:a16="http://schemas.microsoft.com/office/drawing/2014/main" id="{1BFEF409-4358-4157-8AE8-D1954DABC9C5}"/>
              </a:ext>
            </a:extLst>
          </p:cNvPr>
          <p:cNvPicPr>
            <a:picLocks noChangeAspect="1"/>
          </p:cNvPicPr>
          <p:nvPr/>
        </p:nvPicPr>
        <p:blipFill>
          <a:blip r:embed="rId3"/>
          <a:stretch>
            <a:fillRect/>
          </a:stretch>
        </p:blipFill>
        <p:spPr>
          <a:xfrm>
            <a:off x="6747215" y="2324185"/>
            <a:ext cx="5392883" cy="3731794"/>
          </a:xfrm>
          <a:prstGeom prst="rect">
            <a:avLst/>
          </a:prstGeom>
        </p:spPr>
      </p:pic>
      <p:sp>
        <p:nvSpPr>
          <p:cNvPr id="20" name="TextBox 19">
            <a:extLst>
              <a:ext uri="{FF2B5EF4-FFF2-40B4-BE49-F238E27FC236}">
                <a16:creationId xmlns:a16="http://schemas.microsoft.com/office/drawing/2014/main" id="{13146773-7A25-4FBC-95ED-46A306951E26}"/>
              </a:ext>
            </a:extLst>
          </p:cNvPr>
          <p:cNvSpPr txBox="1"/>
          <p:nvPr/>
        </p:nvSpPr>
        <p:spPr>
          <a:xfrm>
            <a:off x="5293961" y="4791584"/>
            <a:ext cx="2694713" cy="400110"/>
          </a:xfrm>
          <a:prstGeom prst="rect">
            <a:avLst/>
          </a:prstGeom>
          <a:noFill/>
        </p:spPr>
        <p:txBody>
          <a:bodyPr wrap="square" rtlCol="0">
            <a:spAutoFit/>
          </a:bodyPr>
          <a:lstStyle/>
          <a:p>
            <a:pPr defTabSz="914400"/>
            <a:r>
              <a:rPr lang="en-US" sz="1000" b="1" dirty="0">
                <a:solidFill>
                  <a:srgbClr val="000000"/>
                </a:solidFill>
                <a:latin typeface="Arial"/>
              </a:rPr>
              <a:t>Wire handshake </a:t>
            </a:r>
          </a:p>
          <a:p>
            <a:pPr defTabSz="914400"/>
            <a:r>
              <a:rPr lang="en-US" sz="1000" b="1" dirty="0">
                <a:solidFill>
                  <a:srgbClr val="000000"/>
                </a:solidFill>
                <a:latin typeface="Arial"/>
              </a:rPr>
              <a:t>protocols</a:t>
            </a:r>
          </a:p>
        </p:txBody>
      </p:sp>
      <p:sp>
        <p:nvSpPr>
          <p:cNvPr id="21" name="TextBox 20">
            <a:extLst>
              <a:ext uri="{FF2B5EF4-FFF2-40B4-BE49-F238E27FC236}">
                <a16:creationId xmlns:a16="http://schemas.microsoft.com/office/drawing/2014/main" id="{F9793AE9-E4E6-42F0-A2EF-09BB3712BF58}"/>
              </a:ext>
            </a:extLst>
          </p:cNvPr>
          <p:cNvSpPr txBox="1"/>
          <p:nvPr/>
        </p:nvSpPr>
        <p:spPr>
          <a:xfrm>
            <a:off x="5293961" y="5420832"/>
            <a:ext cx="2557691" cy="553998"/>
          </a:xfrm>
          <a:prstGeom prst="rect">
            <a:avLst/>
          </a:prstGeom>
          <a:noFill/>
        </p:spPr>
        <p:txBody>
          <a:bodyPr wrap="square" rtlCol="0">
            <a:spAutoFit/>
          </a:bodyPr>
          <a:lstStyle/>
          <a:p>
            <a:pPr defTabSz="914400"/>
            <a:r>
              <a:rPr lang="en-US" sz="1000" b="1" dirty="0">
                <a:solidFill>
                  <a:srgbClr val="000000"/>
                </a:solidFill>
                <a:latin typeface="Arial"/>
              </a:rPr>
              <a:t>Memory protocols </a:t>
            </a:r>
          </a:p>
          <a:p>
            <a:pPr defTabSz="914400"/>
            <a:r>
              <a:rPr lang="en-US" sz="1000" b="1" dirty="0">
                <a:solidFill>
                  <a:srgbClr val="000000"/>
                </a:solidFill>
                <a:latin typeface="Arial"/>
              </a:rPr>
              <a:t>                    : RAM</a:t>
            </a:r>
          </a:p>
          <a:p>
            <a:pPr defTabSz="914400"/>
            <a:r>
              <a:rPr lang="en-US" sz="1000" b="1" dirty="0">
                <a:solidFill>
                  <a:srgbClr val="000000"/>
                </a:solidFill>
                <a:latin typeface="Arial"/>
              </a:rPr>
              <a:t>                    : FIFO</a:t>
            </a:r>
          </a:p>
        </p:txBody>
      </p:sp>
      <p:sp>
        <p:nvSpPr>
          <p:cNvPr id="22" name="Rectangle 21">
            <a:extLst>
              <a:ext uri="{FF2B5EF4-FFF2-40B4-BE49-F238E27FC236}">
                <a16:creationId xmlns:a16="http://schemas.microsoft.com/office/drawing/2014/main" id="{D7B16D7D-4A71-4F39-B07F-7F8FF58ABCF7}"/>
              </a:ext>
            </a:extLst>
          </p:cNvPr>
          <p:cNvSpPr/>
          <p:nvPr/>
        </p:nvSpPr>
        <p:spPr>
          <a:xfrm>
            <a:off x="5206328" y="3635333"/>
            <a:ext cx="1548952" cy="601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3" name="Rectangle 22">
            <a:extLst>
              <a:ext uri="{FF2B5EF4-FFF2-40B4-BE49-F238E27FC236}">
                <a16:creationId xmlns:a16="http://schemas.microsoft.com/office/drawing/2014/main" id="{69F24458-D2E6-4000-A50A-44AD96A044F9}"/>
              </a:ext>
            </a:extLst>
          </p:cNvPr>
          <p:cNvSpPr/>
          <p:nvPr/>
        </p:nvSpPr>
        <p:spPr>
          <a:xfrm>
            <a:off x="5206328" y="5395084"/>
            <a:ext cx="1548952" cy="6464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02617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AXI Slave Lite Interface</a:t>
            </a:r>
          </a:p>
        </p:txBody>
      </p:sp>
      <p:sp>
        <p:nvSpPr>
          <p:cNvPr id="3" name="Content Placeholder 2"/>
          <p:cNvSpPr>
            <a:spLocks noGrp="1"/>
          </p:cNvSpPr>
          <p:nvPr>
            <p:ph idx="1"/>
          </p:nvPr>
        </p:nvSpPr>
        <p:spPr>
          <a:xfrm>
            <a:off x="590550" y="1210056"/>
            <a:ext cx="10515600" cy="4759404"/>
          </a:xfrm>
        </p:spPr>
        <p:txBody>
          <a:bodyPr/>
          <a:lstStyle/>
          <a:p>
            <a:r>
              <a:rPr lang="en-US" dirty="0"/>
              <a:t>Interface Mode: </a:t>
            </a:r>
            <a:r>
              <a:rPr lang="en-US" dirty="0" err="1"/>
              <a:t>s_axilite</a:t>
            </a:r>
            <a:endParaRPr lang="en-US" dirty="0"/>
          </a:p>
          <a:p>
            <a:pPr lvl="1"/>
            <a:r>
              <a:rPr lang="en-US" dirty="0"/>
              <a:t>Supported with INTERFACE directive</a:t>
            </a:r>
          </a:p>
          <a:p>
            <a:pPr lvl="1"/>
            <a:r>
              <a:rPr lang="en-US" dirty="0"/>
              <a:t>Multiple ports may be grouped into the same Slave Lite interface </a:t>
            </a:r>
          </a:p>
          <a:p>
            <a:pPr lvl="2"/>
            <a:r>
              <a:rPr lang="en-US" dirty="0"/>
              <a:t>All ports which use the same bundle name are grouped</a:t>
            </a:r>
          </a:p>
          <a:p>
            <a:r>
              <a:rPr lang="en-US" dirty="0"/>
              <a:t>Grouped Ports</a:t>
            </a:r>
          </a:p>
          <a:p>
            <a:pPr lvl="1"/>
            <a:r>
              <a:rPr lang="en-US" dirty="0"/>
              <a:t>Default mode is </a:t>
            </a:r>
            <a:r>
              <a:rPr lang="en-US" dirty="0" err="1"/>
              <a:t>ap_none</a:t>
            </a:r>
            <a:r>
              <a:rPr lang="en-US" dirty="0"/>
              <a:t> for input ports </a:t>
            </a:r>
          </a:p>
          <a:p>
            <a:pPr lvl="1"/>
            <a:r>
              <a:rPr lang="en-US" dirty="0"/>
              <a:t>Default mode is </a:t>
            </a:r>
            <a:r>
              <a:rPr lang="en-US" dirty="0" err="1"/>
              <a:t>ap_vld</a:t>
            </a:r>
            <a:r>
              <a:rPr lang="en-US" dirty="0"/>
              <a:t> for output ports</a:t>
            </a:r>
          </a:p>
          <a:p>
            <a:pPr lvl="1"/>
            <a:r>
              <a:rPr lang="en-US" dirty="0"/>
              <a:t>Default mode </a:t>
            </a:r>
            <a:r>
              <a:rPr lang="en-US" dirty="0" err="1"/>
              <a:t>ap_ctrl_hs</a:t>
            </a:r>
            <a:r>
              <a:rPr lang="en-US" dirty="0"/>
              <a:t> for function return</a:t>
            </a:r>
          </a:p>
          <a:p>
            <a:pPr lvl="1"/>
            <a:r>
              <a:rPr lang="en-US" dirty="0"/>
              <a:t>Default mode can be changed with additional INTERFACE </a:t>
            </a:r>
            <a:br>
              <a:rPr lang="en-US" dirty="0"/>
            </a:br>
            <a:r>
              <a:rPr lang="en-US" dirty="0"/>
              <a:t>directives</a:t>
            </a:r>
          </a:p>
          <a:p>
            <a:pPr lvl="1"/>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4" name="Slide Number Placeholder 3"/>
          <p:cNvSpPr>
            <a:spLocks noGrp="1"/>
          </p:cNvSpPr>
          <p:nvPr>
            <p:ph type="sldNum" sz="quarter" idx="10"/>
          </p:nvPr>
        </p:nvSpPr>
        <p:spPr>
          <a:xfrm>
            <a:off x="579120" y="6325606"/>
            <a:ext cx="3154679" cy="365125"/>
          </a:xfrm>
        </p:spPr>
        <p:txBody>
          <a:bodyPr/>
          <a:lstStyle/>
          <a:p>
            <a:pPr>
              <a:defRPr/>
            </a:pPr>
            <a:r>
              <a:rPr lang="en-US" dirty="0"/>
              <a:t>Creating Processor System 24- </a:t>
            </a:r>
            <a:fld id="{99D29FBF-A473-46DA-BC14-675AC1C8F9A5}" type="slidenum">
              <a:rPr lang="en-US" smtClean="0"/>
              <a:pPr>
                <a:defRPr/>
              </a:pPr>
              <a:t>28</a:t>
            </a:fld>
            <a:endParaRPr lang="en-US" dirty="0"/>
          </a:p>
        </p:txBody>
      </p:sp>
      <p:sp>
        <p:nvSpPr>
          <p:cNvPr id="9" name="TextBox 8">
            <a:extLst>
              <a:ext uri="{FF2B5EF4-FFF2-40B4-BE49-F238E27FC236}">
                <a16:creationId xmlns:a16="http://schemas.microsoft.com/office/drawing/2014/main" id="{92AB1BB0-C78E-4BBF-BDF9-6609C61D4B3E}"/>
              </a:ext>
            </a:extLst>
          </p:cNvPr>
          <p:cNvSpPr txBox="1"/>
          <p:nvPr/>
        </p:nvSpPr>
        <p:spPr>
          <a:xfrm>
            <a:off x="2820272" y="4808705"/>
            <a:ext cx="4712952"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lvl="0" fontAlgn="base">
              <a:spcBef>
                <a:spcPct val="0"/>
              </a:spcBef>
              <a:spcAft>
                <a:spcPct val="0"/>
              </a:spcAft>
              <a:defRPr/>
            </a:pPr>
            <a:r>
              <a:rPr lang="en-US" sz="900" b="0" kern="0" dirty="0">
                <a:solidFill>
                  <a:srgbClr val="000000"/>
                </a:solidFill>
              </a:rPr>
              <a:t>void example(char *a, char *b, char *c)</a:t>
            </a:r>
          </a:p>
          <a:p>
            <a:pPr lvl="0" fontAlgn="base">
              <a:spcBef>
                <a:spcPct val="0"/>
              </a:spcBef>
              <a:spcAft>
                <a:spcPct val="0"/>
              </a:spcAft>
              <a:defRPr/>
            </a:pPr>
            <a:r>
              <a:rPr lang="en-US" sz="900" b="0" kern="0" dirty="0">
                <a:solidFill>
                  <a:srgbClr val="000000"/>
                </a:solidFill>
              </a:rPr>
              <a:t>{</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port=a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port=b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port=c bundle=OUT</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port=return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ap_vld</a:t>
            </a:r>
            <a:r>
              <a:rPr lang="en-US" sz="900" b="0" kern="0" dirty="0">
                <a:solidFill>
                  <a:srgbClr val="000000"/>
                </a:solidFill>
              </a:rPr>
              <a:t> port=b</a:t>
            </a:r>
          </a:p>
          <a:p>
            <a:pPr lvl="0" fontAlgn="base">
              <a:spcBef>
                <a:spcPct val="0"/>
              </a:spcBef>
              <a:spcAft>
                <a:spcPct val="0"/>
              </a:spcAft>
              <a:defRPr/>
            </a:pPr>
            <a:r>
              <a:rPr lang="en-US" sz="900" b="0" kern="0" dirty="0">
                <a:solidFill>
                  <a:srgbClr val="000000"/>
                </a:solidFill>
              </a:rPr>
              <a:t>  *c += *a + *b;</a:t>
            </a:r>
          </a:p>
          <a:p>
            <a:pPr lvl="0" fontAlgn="base">
              <a:spcBef>
                <a:spcPct val="0"/>
              </a:spcBef>
              <a:spcAft>
                <a:spcPct val="0"/>
              </a:spcAft>
              <a:defRPr/>
            </a:pPr>
            <a:r>
              <a:rPr lang="en-US" sz="900" b="0" kern="0" dirty="0">
                <a:solidFill>
                  <a:srgbClr val="000000"/>
                </a:solidFill>
              </a:rPr>
              <a:t>}</a:t>
            </a:r>
          </a:p>
        </p:txBody>
      </p:sp>
      <p:pic>
        <p:nvPicPr>
          <p:cNvPr id="11" name="Picture 10">
            <a:extLst>
              <a:ext uri="{FF2B5EF4-FFF2-40B4-BE49-F238E27FC236}">
                <a16:creationId xmlns:a16="http://schemas.microsoft.com/office/drawing/2014/main" id="{2C52501B-1B2D-4D66-8FAA-D30A5E5943DD}"/>
              </a:ext>
            </a:extLst>
          </p:cNvPr>
          <p:cNvPicPr>
            <a:picLocks noChangeAspect="1"/>
          </p:cNvPicPr>
          <p:nvPr/>
        </p:nvPicPr>
        <p:blipFill>
          <a:blip r:embed="rId3"/>
          <a:stretch>
            <a:fillRect/>
          </a:stretch>
        </p:blipFill>
        <p:spPr>
          <a:xfrm>
            <a:off x="8598214" y="1678754"/>
            <a:ext cx="2507936" cy="4096702"/>
          </a:xfrm>
          <a:prstGeom prst="rect">
            <a:avLst/>
          </a:prstGeom>
        </p:spPr>
      </p:pic>
    </p:spTree>
    <p:extLst>
      <p:ext uri="{BB962C8B-B14F-4D97-AF65-F5344CB8AC3E}">
        <p14:creationId xmlns:p14="http://schemas.microsoft.com/office/powerpoint/2010/main" val="704717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AXI Slave Lite Interface</a:t>
            </a:r>
          </a:p>
        </p:txBody>
      </p:sp>
      <p:sp>
        <p:nvSpPr>
          <p:cNvPr id="3" name="Content Placeholder 2"/>
          <p:cNvSpPr>
            <a:spLocks noGrp="1"/>
          </p:cNvSpPr>
          <p:nvPr>
            <p:ph idx="1"/>
          </p:nvPr>
        </p:nvSpPr>
        <p:spPr/>
        <p:txBody>
          <a:bodyPr/>
          <a:lstStyle/>
          <a:p>
            <a:r>
              <a:rPr lang="en-US" dirty="0"/>
              <a:t>Interface Mode: </a:t>
            </a:r>
            <a:r>
              <a:rPr lang="en-US" dirty="0" err="1"/>
              <a:t>s_axilite</a:t>
            </a:r>
            <a:endParaRPr lang="en-US" dirty="0"/>
          </a:p>
          <a:p>
            <a:pPr lvl="1"/>
            <a:r>
              <a:rPr lang="en-US" dirty="0"/>
              <a:t>Supported with INTERFACE directive</a:t>
            </a:r>
          </a:p>
          <a:p>
            <a:pPr lvl="1"/>
            <a:r>
              <a:rPr lang="en-US" dirty="0"/>
              <a:t>Multiple ports may be grouped into the same Slave Lite interface </a:t>
            </a:r>
          </a:p>
          <a:p>
            <a:pPr lvl="2"/>
            <a:r>
              <a:rPr lang="en-US" dirty="0"/>
              <a:t>All ports which use the same bundle name are grouped</a:t>
            </a:r>
          </a:p>
          <a:p>
            <a:r>
              <a:rPr lang="en-US" dirty="0"/>
              <a:t>Grouped Ports</a:t>
            </a:r>
          </a:p>
          <a:p>
            <a:pPr lvl="1"/>
            <a:r>
              <a:rPr lang="en-US" dirty="0"/>
              <a:t>Default mode is </a:t>
            </a:r>
            <a:r>
              <a:rPr lang="en-US" dirty="0" err="1"/>
              <a:t>ap_none</a:t>
            </a:r>
            <a:r>
              <a:rPr lang="en-US" dirty="0"/>
              <a:t> for input ports </a:t>
            </a:r>
          </a:p>
          <a:p>
            <a:pPr lvl="1"/>
            <a:r>
              <a:rPr lang="en-US" dirty="0"/>
              <a:t>Default mode is </a:t>
            </a:r>
            <a:r>
              <a:rPr lang="en-US" dirty="0" err="1"/>
              <a:t>ap_vld</a:t>
            </a:r>
            <a:r>
              <a:rPr lang="en-US" dirty="0"/>
              <a:t> for output ports</a:t>
            </a:r>
          </a:p>
          <a:p>
            <a:pPr lvl="1"/>
            <a:r>
              <a:rPr lang="en-US" dirty="0"/>
              <a:t>Default mode </a:t>
            </a:r>
            <a:r>
              <a:rPr lang="en-US" dirty="0" err="1"/>
              <a:t>ap_ctrl_hs</a:t>
            </a:r>
            <a:r>
              <a:rPr lang="en-US" dirty="0"/>
              <a:t> for function </a:t>
            </a:r>
            <a:r>
              <a:rPr lang="en-US" dirty="0">
                <a:highlight>
                  <a:srgbClr val="FFFF00"/>
                </a:highlight>
              </a:rPr>
              <a:t>return</a:t>
            </a:r>
          </a:p>
          <a:p>
            <a:pPr lvl="1"/>
            <a:r>
              <a:rPr lang="en-US" dirty="0"/>
              <a:t>Default mode can be changed with additional INTERFACE </a:t>
            </a:r>
            <a:br>
              <a:rPr lang="en-US" dirty="0"/>
            </a:br>
            <a:r>
              <a:rPr lang="en-US" dirty="0"/>
              <a:t>directives</a:t>
            </a:r>
          </a:p>
          <a:p>
            <a:pPr lvl="1"/>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29</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C05022B2-D9C5-45A0-A0D9-4C44021FB621}"/>
              </a:ext>
            </a:extLst>
          </p:cNvPr>
          <p:cNvPicPr>
            <a:picLocks noChangeAspect="1"/>
          </p:cNvPicPr>
          <p:nvPr/>
        </p:nvPicPr>
        <p:blipFill>
          <a:blip r:embed="rId3"/>
          <a:stretch>
            <a:fillRect/>
          </a:stretch>
        </p:blipFill>
        <p:spPr>
          <a:xfrm>
            <a:off x="12487689" y="1232784"/>
            <a:ext cx="2931042" cy="4542673"/>
          </a:xfrm>
          <a:prstGeom prst="rect">
            <a:avLst/>
          </a:prstGeom>
        </p:spPr>
      </p:pic>
      <p:sp>
        <p:nvSpPr>
          <p:cNvPr id="8" name="TextBox 7">
            <a:extLst>
              <a:ext uri="{FF2B5EF4-FFF2-40B4-BE49-F238E27FC236}">
                <a16:creationId xmlns:a16="http://schemas.microsoft.com/office/drawing/2014/main" id="{EED518F3-5190-48EB-AD59-F6040BF31EB7}"/>
              </a:ext>
            </a:extLst>
          </p:cNvPr>
          <p:cNvSpPr txBox="1"/>
          <p:nvPr/>
        </p:nvSpPr>
        <p:spPr>
          <a:xfrm>
            <a:off x="12557143" y="5974196"/>
            <a:ext cx="4112059"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sz="900" kern="0" dirty="0">
                <a:solidFill>
                  <a:srgbClr val="000000"/>
                </a:solidFill>
              </a:rPr>
              <a:t>void example(char *a, char *b, char *c)</a:t>
            </a:r>
          </a:p>
          <a:p>
            <a:pPr defTabSz="914400" fontAlgn="base">
              <a:spcBef>
                <a:spcPct val="0"/>
              </a:spcBef>
              <a:spcAft>
                <a:spcPct val="0"/>
              </a:spcAft>
              <a:defRPr/>
            </a:pPr>
            <a:r>
              <a:rPr lang="en-US" sz="900" kern="0" dirty="0">
                <a:solidFill>
                  <a:srgbClr val="000000"/>
                </a:solidFill>
              </a:rPr>
              <a:t>{</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port=return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port=a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port=b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port=c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ap_hs</a:t>
            </a:r>
            <a:r>
              <a:rPr lang="en-US" sz="900" kern="0" dirty="0">
                <a:solidFill>
                  <a:srgbClr val="000000"/>
                </a:solidFill>
              </a:rPr>
              <a:t>     port=a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ap_vld</a:t>
            </a:r>
            <a:r>
              <a:rPr lang="en-US" sz="900" kern="0" dirty="0">
                <a:solidFill>
                  <a:srgbClr val="000000"/>
                </a:solidFill>
              </a:rPr>
              <a:t>    port=b</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ap_none</a:t>
            </a:r>
            <a:r>
              <a:rPr lang="en-US" sz="900" kern="0" dirty="0">
                <a:solidFill>
                  <a:srgbClr val="000000"/>
                </a:solidFill>
              </a:rPr>
              <a:t>   port=c register</a:t>
            </a:r>
          </a:p>
        </p:txBody>
      </p:sp>
      <p:sp>
        <p:nvSpPr>
          <p:cNvPr id="9" name="TextBox 8">
            <a:extLst>
              <a:ext uri="{FF2B5EF4-FFF2-40B4-BE49-F238E27FC236}">
                <a16:creationId xmlns:a16="http://schemas.microsoft.com/office/drawing/2014/main" id="{92AB1BB0-C78E-4BBF-BDF9-6609C61D4B3E}"/>
              </a:ext>
            </a:extLst>
          </p:cNvPr>
          <p:cNvSpPr txBox="1"/>
          <p:nvPr/>
        </p:nvSpPr>
        <p:spPr>
          <a:xfrm>
            <a:off x="2812652" y="4725546"/>
            <a:ext cx="4712952"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sz="900" b="0" kern="0" dirty="0">
                <a:solidFill>
                  <a:srgbClr val="000000"/>
                </a:solidFill>
              </a:rPr>
              <a:t>void example(char *a, char *b, char *c)</a:t>
            </a:r>
          </a:p>
          <a:p>
            <a:pPr defTabSz="914400" fontAlgn="base">
              <a:spcBef>
                <a:spcPct val="0"/>
              </a:spcBef>
              <a:spcAft>
                <a:spcPct val="0"/>
              </a:spcAft>
              <a:defRPr/>
            </a:pPr>
            <a:r>
              <a:rPr lang="en-US" sz="900" b="0" kern="0" dirty="0">
                <a:solidFill>
                  <a:srgbClr val="000000"/>
                </a:solidFill>
              </a:rPr>
              <a:t>{</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port=a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port=b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port=c bundle=OUT</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port=return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ap_vld</a:t>
            </a:r>
            <a:r>
              <a:rPr lang="en-US" sz="900" b="0" kern="0" dirty="0">
                <a:solidFill>
                  <a:srgbClr val="000000"/>
                </a:solidFill>
              </a:rPr>
              <a:t> port=b</a:t>
            </a:r>
          </a:p>
          <a:p>
            <a:pPr defTabSz="914400" fontAlgn="base">
              <a:spcBef>
                <a:spcPct val="0"/>
              </a:spcBef>
              <a:spcAft>
                <a:spcPct val="0"/>
              </a:spcAft>
              <a:defRPr/>
            </a:pPr>
            <a:r>
              <a:rPr lang="en-US" sz="900" b="0" kern="0" dirty="0">
                <a:solidFill>
                  <a:srgbClr val="000000"/>
                </a:solidFill>
              </a:rPr>
              <a:t>  *c += *a + *b;</a:t>
            </a:r>
          </a:p>
          <a:p>
            <a:pPr defTabSz="914400" fontAlgn="base">
              <a:spcBef>
                <a:spcPct val="0"/>
              </a:spcBef>
              <a:spcAft>
                <a:spcPct val="0"/>
              </a:spcAft>
              <a:defRPr/>
            </a:pPr>
            <a:r>
              <a:rPr lang="en-US" sz="900" b="0" kern="0" dirty="0">
                <a:solidFill>
                  <a:srgbClr val="000000"/>
                </a:solidFill>
              </a:rPr>
              <a:t>}</a:t>
            </a:r>
          </a:p>
        </p:txBody>
      </p:sp>
      <p:pic>
        <p:nvPicPr>
          <p:cNvPr id="11" name="Picture 10">
            <a:extLst>
              <a:ext uri="{FF2B5EF4-FFF2-40B4-BE49-F238E27FC236}">
                <a16:creationId xmlns:a16="http://schemas.microsoft.com/office/drawing/2014/main" id="{2C52501B-1B2D-4D66-8FAA-D30A5E5943DD}"/>
              </a:ext>
            </a:extLst>
          </p:cNvPr>
          <p:cNvPicPr>
            <a:picLocks noChangeAspect="1"/>
          </p:cNvPicPr>
          <p:nvPr/>
        </p:nvPicPr>
        <p:blipFill>
          <a:blip r:embed="rId4"/>
          <a:stretch>
            <a:fillRect/>
          </a:stretch>
        </p:blipFill>
        <p:spPr>
          <a:xfrm>
            <a:off x="8598214" y="1678754"/>
            <a:ext cx="2507936" cy="4096702"/>
          </a:xfrm>
          <a:prstGeom prst="rect">
            <a:avLst/>
          </a:prstGeom>
        </p:spPr>
      </p:pic>
    </p:spTree>
    <p:extLst>
      <p:ext uri="{BB962C8B-B14F-4D97-AF65-F5344CB8AC3E}">
        <p14:creationId xmlns:p14="http://schemas.microsoft.com/office/powerpoint/2010/main" val="64550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E41F-E68C-4D90-A4F9-A3D5E1BB69F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9FDF7C92-B070-4362-A7B9-30B33652493E}"/>
              </a:ext>
            </a:extLst>
          </p:cNvPr>
          <p:cNvSpPr>
            <a:spLocks noGrp="1"/>
          </p:cNvSpPr>
          <p:nvPr>
            <p:ph idx="1"/>
          </p:nvPr>
        </p:nvSpPr>
        <p:spPr/>
        <p:txBody>
          <a:bodyPr/>
          <a:lstStyle/>
          <a:p>
            <a:r>
              <a:rPr lang="en-US" altLang="zh-CN" i="1" dirty="0"/>
              <a:t>Embedded System Design in Zynq using IP Integrator </a:t>
            </a:r>
          </a:p>
          <a:p>
            <a:r>
              <a:rPr lang="en-US" altLang="zh-CN" dirty="0"/>
              <a:t>Creating IP-XACT Hardware Accelerator</a:t>
            </a:r>
          </a:p>
          <a:p>
            <a:r>
              <a:rPr lang="en-US" altLang="zh-CN" dirty="0"/>
              <a:t>Integrating the IP-XACT Hardware Accelerator in AXI System</a:t>
            </a:r>
          </a:p>
          <a:p>
            <a:r>
              <a:rPr lang="en-US" altLang="zh-CN" dirty="0"/>
              <a:t>Summary</a:t>
            </a:r>
            <a:endParaRPr lang="zh-CN" altLang="en-US" dirty="0"/>
          </a:p>
        </p:txBody>
      </p:sp>
      <p:sp>
        <p:nvSpPr>
          <p:cNvPr id="4" name="Slide Number Placeholder 4">
            <a:extLst>
              <a:ext uri="{FF2B5EF4-FFF2-40B4-BE49-F238E27FC236}">
                <a16:creationId xmlns:a16="http://schemas.microsoft.com/office/drawing/2014/main" id="{6A946CEA-BE05-4A46-91B9-4C029FD3DDF0}"/>
              </a:ext>
            </a:extLst>
          </p:cNvPr>
          <p:cNvSpPr>
            <a:spLocks noGrp="1"/>
          </p:cNvSpPr>
          <p:nvPr>
            <p:ph type="sldNum" sz="quarter" idx="10"/>
          </p:nvPr>
        </p:nvSpPr>
        <p:spPr>
          <a:xfrm>
            <a:off x="579120" y="6325606"/>
            <a:ext cx="2823753" cy="365125"/>
          </a:xfrm>
        </p:spPr>
        <p:txBody>
          <a:bodyPr/>
          <a:lstStyle/>
          <a:p>
            <a:pPr>
              <a:defRPr/>
            </a:pPr>
            <a:r>
              <a:rPr lang="en-US" dirty="0"/>
              <a:t>Creating Processor System 24- </a:t>
            </a:r>
            <a:fld id="{99D29FBF-A473-46DA-BC14-675AC1C8F9A5}" type="slidenum">
              <a:rPr lang="en-US" smtClean="0"/>
              <a:pPr>
                <a:defRPr/>
              </a:pPr>
              <a:t>3</a:t>
            </a:fld>
            <a:endParaRPr lang="en-US" dirty="0"/>
          </a:p>
        </p:txBody>
      </p:sp>
    </p:spTree>
    <p:extLst>
      <p:ext uri="{BB962C8B-B14F-4D97-AF65-F5344CB8AC3E}">
        <p14:creationId xmlns:p14="http://schemas.microsoft.com/office/powerpoint/2010/main" val="278771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Controllable Register Maps in AXI4 Lite</a:t>
            </a:r>
          </a:p>
        </p:txBody>
      </p:sp>
      <p:sp>
        <p:nvSpPr>
          <p:cNvPr id="3" name="Content Placeholder 2"/>
          <p:cNvSpPr>
            <a:spLocks noGrp="1"/>
          </p:cNvSpPr>
          <p:nvPr>
            <p:ph idx="1"/>
          </p:nvPr>
        </p:nvSpPr>
        <p:spPr/>
        <p:txBody>
          <a:bodyPr/>
          <a:lstStyle/>
          <a:p>
            <a:r>
              <a:rPr lang="en-US" dirty="0"/>
              <a:t>Assigning offset to array (RAM) interfaces</a:t>
            </a:r>
          </a:p>
          <a:p>
            <a:pPr lvl="1"/>
            <a:r>
              <a:rPr lang="en-US" dirty="0"/>
              <a:t>Specified value is offset to base of array</a:t>
            </a:r>
          </a:p>
          <a:p>
            <a:pPr lvl="1"/>
            <a:r>
              <a:rPr lang="en-US" dirty="0"/>
              <a:t>Array’s address space is always contiguous and linear</a:t>
            </a:r>
          </a:p>
          <a:p>
            <a:pPr lvl="1"/>
            <a:endParaRPr lang="en-US" dirty="0"/>
          </a:p>
          <a:p>
            <a:pPr lvl="1"/>
            <a:endParaRPr lang="en-US" dirty="0"/>
          </a:p>
          <a:p>
            <a:pPr lvl="1"/>
            <a:endParaRPr lang="en-US" dirty="0"/>
          </a:p>
          <a:p>
            <a:pPr lvl="1"/>
            <a:endParaRPr lang="en-US" dirty="0"/>
          </a:p>
          <a:p>
            <a:r>
              <a:rPr lang="en-US" dirty="0"/>
              <a:t>C Driver Files include offset information</a:t>
            </a:r>
          </a:p>
          <a:p>
            <a:pPr lvl="1"/>
            <a:r>
              <a:rPr lang="en-US" dirty="0"/>
              <a:t>In generated driver file xhls_sig_gen_bram2axis.h</a:t>
            </a:r>
          </a:p>
          <a:p>
            <a:pPr lvl="1"/>
            <a:endParaRPr lang="en-US" dirty="0"/>
          </a:p>
        </p:txBody>
      </p:sp>
      <p:sp>
        <p:nvSpPr>
          <p:cNvPr id="4" name="Slide Number Placeholder 3"/>
          <p:cNvSpPr>
            <a:spLocks noGrp="1"/>
          </p:cNvSpPr>
          <p:nvPr>
            <p:ph type="sldNum" sz="quarter" idx="10"/>
          </p:nvPr>
        </p:nvSpPr>
        <p:spPr>
          <a:xfrm>
            <a:off x="579120" y="6325606"/>
            <a:ext cx="4244339" cy="365125"/>
          </a:xfrm>
        </p:spPr>
        <p:txBody>
          <a:bodyPr/>
          <a:lstStyle/>
          <a:p>
            <a:pPr>
              <a:defRPr/>
            </a:pPr>
            <a:r>
              <a:rPr lang="en-US" dirty="0"/>
              <a:t>Creating Processor System 24- </a:t>
            </a:r>
            <a:fld id="{99D29FBF-A473-46DA-BC14-675AC1C8F9A5}" type="slidenum">
              <a:rPr lang="en-US" smtClean="0"/>
              <a:pPr>
                <a:defRPr/>
              </a:pPr>
              <a:t>30</a:t>
            </a:fld>
            <a:endParaRPr lang="en-US" dirty="0"/>
          </a:p>
        </p:txBody>
      </p:sp>
      <p:sp>
        <p:nvSpPr>
          <p:cNvPr id="10" name="TextBox 9">
            <a:extLst>
              <a:ext uri="{FF2B5EF4-FFF2-40B4-BE49-F238E27FC236}">
                <a16:creationId xmlns:a16="http://schemas.microsoft.com/office/drawing/2014/main" id="{0E6AB79A-6C00-4F2C-867B-1C43D06E31B4}"/>
              </a:ext>
            </a:extLst>
          </p:cNvPr>
          <p:cNvSpPr txBox="1"/>
          <p:nvPr/>
        </p:nvSpPr>
        <p:spPr bwMode="auto">
          <a:xfrm>
            <a:off x="1161663" y="2817294"/>
            <a:ext cx="9296921" cy="1223412"/>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void hls_sig_gen_bram2axis(</a:t>
            </a:r>
            <a:r>
              <a:rPr lang="en-US" kern="0" dirty="0" err="1">
                <a:solidFill>
                  <a:srgbClr val="000000"/>
                </a:solidFill>
              </a:rPr>
              <a:t>hls</a:t>
            </a:r>
            <a:r>
              <a:rPr lang="en-US" kern="0" dirty="0">
                <a:solidFill>
                  <a:srgbClr val="000000"/>
                </a:solidFill>
              </a:rPr>
              <a:t>::stream&lt;</a:t>
            </a:r>
            <a:r>
              <a:rPr lang="en-US" kern="0" dirty="0" err="1">
                <a:solidFill>
                  <a:srgbClr val="000000"/>
                </a:solidFill>
              </a:rPr>
              <a:t>axis_last_t</a:t>
            </a:r>
            <a:r>
              <a:rPr lang="en-US" kern="0" dirty="0">
                <a:solidFill>
                  <a:srgbClr val="000000"/>
                </a:solidFill>
              </a:rPr>
              <a:t>&lt;</a:t>
            </a:r>
            <a:r>
              <a:rPr lang="en-US" kern="0" dirty="0" err="1">
                <a:solidFill>
                  <a:srgbClr val="000000"/>
                </a:solidFill>
              </a:rPr>
              <a:t>data_t</a:t>
            </a:r>
            <a:r>
              <a:rPr lang="en-US" kern="0" dirty="0">
                <a:solidFill>
                  <a:srgbClr val="000000"/>
                </a:solidFill>
              </a:rPr>
              <a:t>&gt; &gt;&amp; </a:t>
            </a:r>
            <a:r>
              <a:rPr lang="en-US" kern="0" dirty="0" err="1">
                <a:solidFill>
                  <a:srgbClr val="000000"/>
                </a:solidFill>
              </a:rPr>
              <a:t>dout</a:t>
            </a:r>
            <a:r>
              <a:rPr lang="en-US" kern="0" dirty="0">
                <a:solidFill>
                  <a:srgbClr val="000000"/>
                </a:solidFill>
              </a:rPr>
              <a:t>,</a:t>
            </a:r>
          </a:p>
          <a:p>
            <a:pPr defTabSz="914400" fontAlgn="base">
              <a:spcBef>
                <a:spcPct val="0"/>
              </a:spcBef>
              <a:spcAft>
                <a:spcPct val="0"/>
              </a:spcAft>
              <a:defRPr/>
            </a:pPr>
            <a:r>
              <a:rPr lang="en-US" kern="0" dirty="0">
                <a:solidFill>
                  <a:srgbClr val="000000"/>
                </a:solidFill>
              </a:rPr>
              <a:t>                           </a:t>
            </a:r>
            <a:r>
              <a:rPr lang="en-US" kern="0" dirty="0" err="1">
                <a:solidFill>
                  <a:srgbClr val="000000"/>
                </a:solidFill>
              </a:rPr>
              <a:t>data_t</a:t>
            </a:r>
            <a:r>
              <a:rPr lang="en-US" kern="0" dirty="0">
                <a:solidFill>
                  <a:srgbClr val="000000"/>
                </a:solidFill>
              </a:rPr>
              <a:t> </a:t>
            </a:r>
            <a:r>
              <a:rPr lang="en-US" kern="0" dirty="0" err="1">
                <a:solidFill>
                  <a:srgbClr val="000000"/>
                </a:solidFill>
              </a:rPr>
              <a:t>sig_buf</a:t>
            </a:r>
            <a:r>
              <a:rPr lang="en-US" kern="0" dirty="0">
                <a:solidFill>
                  <a:srgbClr val="000000"/>
                </a:solidFill>
              </a:rPr>
              <a:t>[MAX_SIG_PERIOD], short </a:t>
            </a:r>
            <a:r>
              <a:rPr lang="en-US" kern="0" dirty="0" err="1">
                <a:solidFill>
                  <a:srgbClr val="000000"/>
                </a:solidFill>
              </a:rPr>
              <a:t>sig_period</a:t>
            </a:r>
            <a:r>
              <a:rPr lang="en-US" kern="0" dirty="0">
                <a:solidFill>
                  <a:srgbClr val="000000"/>
                </a:solidFill>
              </a:rPr>
              <a:t>)</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#pragma HLS INTERFACE port=return     mode=</a:t>
            </a:r>
            <a:r>
              <a:rPr lang="en-US" kern="0" dirty="0" err="1">
                <a:solidFill>
                  <a:srgbClr val="000000"/>
                </a:solidFill>
              </a:rPr>
              <a:t>s_axilite</a:t>
            </a:r>
            <a:r>
              <a:rPr lang="en-US" kern="0" dirty="0">
                <a:solidFill>
                  <a:srgbClr val="000000"/>
                </a:solidFill>
              </a:rPr>
              <a:t> bundle=ctrl</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sig_buf</a:t>
            </a:r>
            <a:r>
              <a:rPr lang="en-US" kern="0" dirty="0">
                <a:solidFill>
                  <a:srgbClr val="000000"/>
                </a:solidFill>
              </a:rPr>
              <a:t>    mode=</a:t>
            </a:r>
            <a:r>
              <a:rPr lang="en-US" kern="0" dirty="0" err="1">
                <a:solidFill>
                  <a:srgbClr val="000000"/>
                </a:solidFill>
              </a:rPr>
              <a:t>s_axilite</a:t>
            </a:r>
            <a:r>
              <a:rPr lang="en-US" kern="0" dirty="0">
                <a:solidFill>
                  <a:srgbClr val="000000"/>
                </a:solidFill>
              </a:rPr>
              <a:t> bundle=ctrl offset=0x1000</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sig_period</a:t>
            </a:r>
            <a:r>
              <a:rPr lang="en-US" kern="0" dirty="0">
                <a:solidFill>
                  <a:srgbClr val="000000"/>
                </a:solidFill>
              </a:rPr>
              <a:t> mode=</a:t>
            </a:r>
            <a:r>
              <a:rPr lang="en-US" kern="0" dirty="0" err="1">
                <a:solidFill>
                  <a:srgbClr val="000000"/>
                </a:solidFill>
              </a:rPr>
              <a:t>s_axilite</a:t>
            </a:r>
            <a:r>
              <a:rPr lang="en-US" kern="0" dirty="0">
                <a:solidFill>
                  <a:srgbClr val="000000"/>
                </a:solidFill>
              </a:rPr>
              <a:t> bundle=ctrl offset=0x0400</a:t>
            </a:r>
          </a:p>
          <a:p>
            <a:pPr defTabSz="914400" fontAlgn="base">
              <a:spcBef>
                <a:spcPct val="0"/>
              </a:spcBef>
              <a:spcAft>
                <a:spcPct val="0"/>
              </a:spcAft>
              <a:defRPr/>
            </a:pPr>
            <a:endParaRPr lang="en-US" kern="0" dirty="0" err="1">
              <a:solidFill>
                <a:srgbClr val="000000"/>
              </a:solidFill>
            </a:endParaRPr>
          </a:p>
        </p:txBody>
      </p:sp>
      <p:sp>
        <p:nvSpPr>
          <p:cNvPr id="11" name="Rectangle 10">
            <a:extLst>
              <a:ext uri="{FF2B5EF4-FFF2-40B4-BE49-F238E27FC236}">
                <a16:creationId xmlns:a16="http://schemas.microsoft.com/office/drawing/2014/main" id="{14B5304A-E039-4529-BC98-AF6D0107E04B}"/>
              </a:ext>
            </a:extLst>
          </p:cNvPr>
          <p:cNvSpPr/>
          <p:nvPr/>
        </p:nvSpPr>
        <p:spPr bwMode="auto">
          <a:xfrm>
            <a:off x="6372513" y="3507561"/>
            <a:ext cx="1139258" cy="3351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12" name="TextBox 11">
            <a:extLst>
              <a:ext uri="{FF2B5EF4-FFF2-40B4-BE49-F238E27FC236}">
                <a16:creationId xmlns:a16="http://schemas.microsoft.com/office/drawing/2014/main" id="{FD9D3013-32A9-4204-9287-52CA25A1EF95}"/>
              </a:ext>
            </a:extLst>
          </p:cNvPr>
          <p:cNvSpPr txBox="1"/>
          <p:nvPr/>
        </p:nvSpPr>
        <p:spPr bwMode="auto">
          <a:xfrm>
            <a:off x="1161663" y="5091764"/>
            <a:ext cx="9347477"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XHLS_SIG_GEN_BRAM2AXIS_CTRL_ADDR_SIG_PERIOD_DATA 0x0400</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XHLS_SIG_GEN_BRAM2AXIS_CTRL_ADDR_SIG_BUF_BASE    0x1000</a:t>
            </a:r>
          </a:p>
          <a:p>
            <a:pPr defTabSz="914400" fontAlgn="base">
              <a:spcBef>
                <a:spcPct val="0"/>
              </a:spcBef>
              <a:spcAft>
                <a:spcPct val="0"/>
              </a:spcAft>
              <a:defRPr/>
            </a:pPr>
            <a:r>
              <a:rPr lang="en-US" kern="0" dirty="0">
                <a:solidFill>
                  <a:srgbClr val="000000"/>
                </a:solidFill>
              </a:rPr>
              <a:t>#define XHLS_SIG_GEN_BRAM2AXIS_CTRL_ADDR_SIG_BUF_HIGH    0x17ff</a:t>
            </a:r>
          </a:p>
          <a:p>
            <a:pPr defTabSz="914400" fontAlgn="base">
              <a:spcBef>
                <a:spcPct val="0"/>
              </a:spcBef>
              <a:spcAft>
                <a:spcPct val="0"/>
              </a:spcAft>
              <a:defRPr/>
            </a:pPr>
            <a:r>
              <a:rPr lang="en-US" kern="0" dirty="0">
                <a:solidFill>
                  <a:srgbClr val="000000"/>
                </a:solidFill>
              </a:rPr>
              <a:t>...</a:t>
            </a:r>
          </a:p>
        </p:txBody>
      </p:sp>
      <p:sp>
        <p:nvSpPr>
          <p:cNvPr id="13" name="Rectangle 12">
            <a:extLst>
              <a:ext uri="{FF2B5EF4-FFF2-40B4-BE49-F238E27FC236}">
                <a16:creationId xmlns:a16="http://schemas.microsoft.com/office/drawing/2014/main" id="{FD37E691-E9E2-447A-A64E-BAF822EAA088}"/>
              </a:ext>
            </a:extLst>
          </p:cNvPr>
          <p:cNvSpPr/>
          <p:nvPr/>
        </p:nvSpPr>
        <p:spPr bwMode="auto">
          <a:xfrm>
            <a:off x="5637408" y="5622678"/>
            <a:ext cx="735105" cy="29769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97851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Controllable Register Maps in AXI4 Lite</a:t>
            </a:r>
          </a:p>
        </p:txBody>
      </p:sp>
      <p:sp>
        <p:nvSpPr>
          <p:cNvPr id="3" name="Content Placeholder 2"/>
          <p:cNvSpPr>
            <a:spLocks noGrp="1"/>
          </p:cNvSpPr>
          <p:nvPr>
            <p:ph idx="1"/>
          </p:nvPr>
        </p:nvSpPr>
        <p:spPr/>
        <p:txBody>
          <a:bodyPr/>
          <a:lstStyle/>
          <a:p>
            <a:r>
              <a:rPr lang="en-US" dirty="0"/>
              <a:t>Assigning offset to array (RAM) interfaces</a:t>
            </a:r>
          </a:p>
          <a:p>
            <a:pPr lvl="1"/>
            <a:r>
              <a:rPr lang="en-US" dirty="0"/>
              <a:t>Specified value is offset to base of array</a:t>
            </a:r>
          </a:p>
          <a:p>
            <a:pPr lvl="1"/>
            <a:r>
              <a:rPr lang="en-US" dirty="0"/>
              <a:t>Array’s address space is always contiguous and linear</a:t>
            </a:r>
          </a:p>
          <a:p>
            <a:pPr lvl="1"/>
            <a:endParaRPr lang="en-US" dirty="0"/>
          </a:p>
          <a:p>
            <a:pPr lvl="1"/>
            <a:endParaRPr lang="en-US" dirty="0"/>
          </a:p>
          <a:p>
            <a:pPr lvl="1"/>
            <a:endParaRPr lang="en-US" dirty="0"/>
          </a:p>
          <a:p>
            <a:pPr lvl="1"/>
            <a:endParaRPr lang="en-US" dirty="0"/>
          </a:p>
          <a:p>
            <a:r>
              <a:rPr lang="en-US" dirty="0"/>
              <a:t>C Driver Files include offset information</a:t>
            </a:r>
          </a:p>
          <a:p>
            <a:pPr lvl="1"/>
            <a:r>
              <a:rPr lang="en-US" dirty="0"/>
              <a:t>In generated driver file xhls_sig_gen_bram2axis.h</a:t>
            </a:r>
          </a:p>
          <a:p>
            <a:pPr lvl="1"/>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31</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0E6AB79A-6C00-4F2C-867B-1C43D06E31B4}"/>
              </a:ext>
            </a:extLst>
          </p:cNvPr>
          <p:cNvSpPr txBox="1"/>
          <p:nvPr/>
        </p:nvSpPr>
        <p:spPr bwMode="auto">
          <a:xfrm>
            <a:off x="1161663" y="2508393"/>
            <a:ext cx="9296921" cy="1223412"/>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void hls_sig_gen_bram2axis(</a:t>
            </a:r>
            <a:r>
              <a:rPr lang="en-US" kern="0" dirty="0" err="1">
                <a:solidFill>
                  <a:srgbClr val="000000"/>
                </a:solidFill>
              </a:rPr>
              <a:t>hls</a:t>
            </a:r>
            <a:r>
              <a:rPr lang="en-US" kern="0" dirty="0">
                <a:solidFill>
                  <a:srgbClr val="000000"/>
                </a:solidFill>
              </a:rPr>
              <a:t>::stream&lt;</a:t>
            </a:r>
            <a:r>
              <a:rPr lang="en-US" kern="0" dirty="0" err="1">
                <a:solidFill>
                  <a:srgbClr val="000000"/>
                </a:solidFill>
              </a:rPr>
              <a:t>axis_last_t</a:t>
            </a:r>
            <a:r>
              <a:rPr lang="en-US" kern="0" dirty="0">
                <a:solidFill>
                  <a:srgbClr val="000000"/>
                </a:solidFill>
              </a:rPr>
              <a:t>&lt;</a:t>
            </a:r>
            <a:r>
              <a:rPr lang="en-US" kern="0" dirty="0" err="1">
                <a:solidFill>
                  <a:srgbClr val="000000"/>
                </a:solidFill>
              </a:rPr>
              <a:t>data_t</a:t>
            </a:r>
            <a:r>
              <a:rPr lang="en-US" kern="0" dirty="0">
                <a:solidFill>
                  <a:srgbClr val="000000"/>
                </a:solidFill>
              </a:rPr>
              <a:t>&gt; &gt;&amp; </a:t>
            </a:r>
            <a:r>
              <a:rPr lang="en-US" kern="0" dirty="0" err="1">
                <a:solidFill>
                  <a:srgbClr val="000000"/>
                </a:solidFill>
              </a:rPr>
              <a:t>dout</a:t>
            </a:r>
            <a:r>
              <a:rPr lang="en-US" kern="0" dirty="0">
                <a:solidFill>
                  <a:srgbClr val="000000"/>
                </a:solidFill>
              </a:rPr>
              <a:t>,</a:t>
            </a:r>
          </a:p>
          <a:p>
            <a:pPr defTabSz="914400" fontAlgn="base">
              <a:spcBef>
                <a:spcPct val="0"/>
              </a:spcBef>
              <a:spcAft>
                <a:spcPct val="0"/>
              </a:spcAft>
              <a:defRPr/>
            </a:pPr>
            <a:r>
              <a:rPr lang="en-US" kern="0" dirty="0">
                <a:solidFill>
                  <a:srgbClr val="000000"/>
                </a:solidFill>
              </a:rPr>
              <a:t>                           </a:t>
            </a:r>
            <a:r>
              <a:rPr lang="en-US" kern="0" dirty="0" err="1">
                <a:solidFill>
                  <a:srgbClr val="000000"/>
                </a:solidFill>
              </a:rPr>
              <a:t>data_t</a:t>
            </a:r>
            <a:r>
              <a:rPr lang="en-US" kern="0" dirty="0">
                <a:solidFill>
                  <a:srgbClr val="000000"/>
                </a:solidFill>
              </a:rPr>
              <a:t> </a:t>
            </a:r>
            <a:r>
              <a:rPr lang="en-US" kern="0" dirty="0" err="1">
                <a:solidFill>
                  <a:srgbClr val="000000"/>
                </a:solidFill>
              </a:rPr>
              <a:t>sig_buf</a:t>
            </a:r>
            <a:r>
              <a:rPr lang="en-US" kern="0" dirty="0">
                <a:solidFill>
                  <a:srgbClr val="000000"/>
                </a:solidFill>
              </a:rPr>
              <a:t>[MAX_SIG_PERIOD], short </a:t>
            </a:r>
            <a:r>
              <a:rPr lang="en-US" kern="0" dirty="0" err="1">
                <a:solidFill>
                  <a:srgbClr val="000000"/>
                </a:solidFill>
              </a:rPr>
              <a:t>sig_period</a:t>
            </a:r>
            <a:r>
              <a:rPr lang="en-US" kern="0" dirty="0">
                <a:solidFill>
                  <a:srgbClr val="000000"/>
                </a:solidFill>
              </a:rPr>
              <a:t>)</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#pragma HLS INTERFACE port=return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sig_buf</a:t>
            </a:r>
            <a:r>
              <a:rPr lang="en-US" kern="0" dirty="0">
                <a:solidFill>
                  <a:srgbClr val="000000"/>
                </a:solidFill>
              </a:rPr>
              <a:t>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 offset=0x1000</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sig_period</a:t>
            </a:r>
            <a:r>
              <a:rPr lang="en-US" kern="0" dirty="0">
                <a:solidFill>
                  <a:srgbClr val="000000"/>
                </a:solidFill>
              </a:rPr>
              <a:t>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 offset=0x0400</a:t>
            </a:r>
          </a:p>
          <a:p>
            <a:pPr defTabSz="914400" fontAlgn="base">
              <a:spcBef>
                <a:spcPct val="0"/>
              </a:spcBef>
              <a:spcAft>
                <a:spcPct val="0"/>
              </a:spcAft>
              <a:defRPr/>
            </a:pPr>
            <a:endParaRPr lang="en-US" kern="0" dirty="0" err="1">
              <a:solidFill>
                <a:srgbClr val="000000"/>
              </a:solidFill>
            </a:endParaRPr>
          </a:p>
        </p:txBody>
      </p:sp>
      <p:sp>
        <p:nvSpPr>
          <p:cNvPr id="11" name="Rectangle 10">
            <a:extLst>
              <a:ext uri="{FF2B5EF4-FFF2-40B4-BE49-F238E27FC236}">
                <a16:creationId xmlns:a16="http://schemas.microsoft.com/office/drawing/2014/main" id="{14B5304A-E039-4529-BC98-AF6D0107E04B}"/>
              </a:ext>
            </a:extLst>
          </p:cNvPr>
          <p:cNvSpPr/>
          <p:nvPr/>
        </p:nvSpPr>
        <p:spPr bwMode="auto">
          <a:xfrm>
            <a:off x="6372512" y="3187949"/>
            <a:ext cx="1139258" cy="3351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12" name="TextBox 11">
            <a:extLst>
              <a:ext uri="{FF2B5EF4-FFF2-40B4-BE49-F238E27FC236}">
                <a16:creationId xmlns:a16="http://schemas.microsoft.com/office/drawing/2014/main" id="{FD9D3013-32A9-4204-9287-52CA25A1EF95}"/>
              </a:ext>
            </a:extLst>
          </p:cNvPr>
          <p:cNvSpPr txBox="1"/>
          <p:nvPr/>
        </p:nvSpPr>
        <p:spPr bwMode="auto">
          <a:xfrm>
            <a:off x="1161663" y="4558874"/>
            <a:ext cx="9347477"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XHLS_SIG_GEN_BRAM2AXIS_CTRL_ADDR_SIG_PERIOD_DATA 0x0400</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XHLS_SIG_GEN_BRAM2AXIS_CTRL_ADDR_SIG_BUF_BASE    0x1000</a:t>
            </a:r>
          </a:p>
          <a:p>
            <a:pPr defTabSz="914400" fontAlgn="base">
              <a:spcBef>
                <a:spcPct val="0"/>
              </a:spcBef>
              <a:spcAft>
                <a:spcPct val="0"/>
              </a:spcAft>
              <a:defRPr/>
            </a:pPr>
            <a:r>
              <a:rPr lang="en-US" kern="0" dirty="0">
                <a:solidFill>
                  <a:srgbClr val="000000"/>
                </a:solidFill>
              </a:rPr>
              <a:t>#define XHLS_SIG_GEN_BRAM2AXIS_CTRL_ADDR_SIG_BUF_HIGH    0x17ff</a:t>
            </a:r>
          </a:p>
          <a:p>
            <a:pPr defTabSz="914400" fontAlgn="base">
              <a:spcBef>
                <a:spcPct val="0"/>
              </a:spcBef>
              <a:spcAft>
                <a:spcPct val="0"/>
              </a:spcAft>
              <a:defRPr/>
            </a:pPr>
            <a:r>
              <a:rPr lang="en-US" kern="0" dirty="0">
                <a:solidFill>
                  <a:srgbClr val="000000"/>
                </a:solidFill>
              </a:rPr>
              <a:t>...</a:t>
            </a:r>
          </a:p>
        </p:txBody>
      </p:sp>
      <p:sp>
        <p:nvSpPr>
          <p:cNvPr id="13" name="Rectangle 12">
            <a:extLst>
              <a:ext uri="{FF2B5EF4-FFF2-40B4-BE49-F238E27FC236}">
                <a16:creationId xmlns:a16="http://schemas.microsoft.com/office/drawing/2014/main" id="{FD37E691-E9E2-447A-A64E-BAF822EAA088}"/>
              </a:ext>
            </a:extLst>
          </p:cNvPr>
          <p:cNvSpPr/>
          <p:nvPr/>
        </p:nvSpPr>
        <p:spPr bwMode="auto">
          <a:xfrm>
            <a:off x="5637408" y="5097270"/>
            <a:ext cx="735105" cy="29769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1366017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a:t>
            </a:r>
          </a:p>
        </p:txBody>
      </p:sp>
      <p:sp>
        <p:nvSpPr>
          <p:cNvPr id="2" name="Content Placeholder 1"/>
          <p:cNvSpPr>
            <a:spLocks noGrp="1"/>
          </p:cNvSpPr>
          <p:nvPr>
            <p:ph idx="1"/>
          </p:nvPr>
        </p:nvSpPr>
        <p:spPr/>
        <p:txBody>
          <a:bodyPr/>
          <a:lstStyle/>
          <a:p>
            <a:r>
              <a:rPr lang="en-US" dirty="0"/>
              <a:t>Interface Mode: </a:t>
            </a:r>
            <a:r>
              <a:rPr lang="en-US" dirty="0" err="1"/>
              <a:t>m_axi</a:t>
            </a:r>
            <a:endParaRPr lang="en-US" dirty="0"/>
          </a:p>
          <a:p>
            <a:pPr lvl="1"/>
            <a:r>
              <a:rPr lang="en-US" dirty="0"/>
              <a:t>Supported with INTERFACE directive</a:t>
            </a:r>
          </a:p>
          <a:p>
            <a:r>
              <a:rPr lang="en-US" dirty="0"/>
              <a:t>Options</a:t>
            </a:r>
          </a:p>
          <a:p>
            <a:pPr lvl="1"/>
            <a:r>
              <a:rPr lang="en-US" dirty="0"/>
              <a:t>Multiple ports may be grouped into the same AXI4 Master interface </a:t>
            </a:r>
          </a:p>
          <a:p>
            <a:pPr lvl="2"/>
            <a:r>
              <a:rPr lang="en-US" dirty="0"/>
              <a:t>All ports which use the same bundle name are grouped</a:t>
            </a:r>
          </a:p>
          <a:p>
            <a:pPr lvl="1"/>
            <a:r>
              <a:rPr lang="en-US" dirty="0"/>
              <a:t>Depth option is required for C/RTL co-simulation</a:t>
            </a:r>
          </a:p>
          <a:p>
            <a:pPr lvl="2"/>
            <a:r>
              <a:rPr lang="en-US" dirty="0"/>
              <a:t>Required for pointers, not arrays</a:t>
            </a:r>
          </a:p>
          <a:p>
            <a:pPr lvl="2"/>
            <a:r>
              <a:rPr lang="en-US" dirty="0"/>
              <a:t>Set to the number of values read/written</a:t>
            </a:r>
          </a:p>
          <a:p>
            <a:pPr lvl="1"/>
            <a:r>
              <a:rPr lang="en-US" dirty="0"/>
              <a:t>Option to support offset or base address</a:t>
            </a:r>
          </a:p>
        </p:txBody>
      </p:sp>
      <p:sp>
        <p:nvSpPr>
          <p:cNvPr id="4" name="Slide Number Placeholder 3"/>
          <p:cNvSpPr>
            <a:spLocks noGrp="1"/>
          </p:cNvSpPr>
          <p:nvPr>
            <p:ph type="sldNum" sz="quarter" idx="10"/>
          </p:nvPr>
        </p:nvSpPr>
        <p:spPr>
          <a:xfrm>
            <a:off x="579120" y="6325606"/>
            <a:ext cx="3558539" cy="365125"/>
          </a:xfrm>
        </p:spPr>
        <p:txBody>
          <a:bodyPr/>
          <a:lstStyle/>
          <a:p>
            <a:pPr>
              <a:defRPr/>
            </a:pPr>
            <a:r>
              <a:rPr lang="en-US" dirty="0"/>
              <a:t>Creating Processor System 24- </a:t>
            </a:r>
            <a:fld id="{99D29FBF-A473-46DA-BC14-675AC1C8F9A5}" type="slidenum">
              <a:rPr lang="en-US" smtClean="0"/>
              <a:pPr>
                <a:defRPr/>
              </a:pPr>
              <a:t>32</a:t>
            </a:fld>
            <a:endParaRPr lang="en-US" dirty="0"/>
          </a:p>
        </p:txBody>
      </p:sp>
      <p:sp>
        <p:nvSpPr>
          <p:cNvPr id="8" name="TextBox 7">
            <a:extLst>
              <a:ext uri="{FF2B5EF4-FFF2-40B4-BE49-F238E27FC236}">
                <a16:creationId xmlns:a16="http://schemas.microsoft.com/office/drawing/2014/main" id="{D3FADE7A-5E18-4780-895E-568BCA419BB1}"/>
              </a:ext>
            </a:extLst>
          </p:cNvPr>
          <p:cNvSpPr txBox="1"/>
          <p:nvPr/>
        </p:nvSpPr>
        <p:spPr>
          <a:xfrm>
            <a:off x="740074" y="5194314"/>
            <a:ext cx="4022426" cy="707886"/>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void example(volatile </a:t>
            </a:r>
            <a:r>
              <a:rPr lang="en-US" sz="1000" b="1" kern="0" dirty="0" err="1">
                <a:solidFill>
                  <a:srgbClr val="000000"/>
                </a:solidFill>
                <a:latin typeface="Courier New" pitchFamily="49" charset="0"/>
                <a:cs typeface="Courier New" pitchFamily="49" charset="0"/>
              </a:rPr>
              <a:t>int</a:t>
            </a:r>
            <a:r>
              <a:rPr lang="en-US" sz="100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#pragma HLS INTERFACE mode=</a:t>
            </a:r>
            <a:r>
              <a:rPr lang="en-US" sz="1000" b="1" kern="0" dirty="0" err="1">
                <a:solidFill>
                  <a:srgbClr val="000000"/>
                </a:solidFill>
                <a:latin typeface="Courier New" pitchFamily="49" charset="0"/>
                <a:cs typeface="Courier New" pitchFamily="49" charset="0"/>
              </a:rPr>
              <a:t>m_axi</a:t>
            </a:r>
            <a:r>
              <a:rPr lang="en-US" sz="1000" b="1" kern="0" dirty="0">
                <a:solidFill>
                  <a:srgbClr val="000000"/>
                </a:solidFill>
                <a:latin typeface="Courier New" pitchFamily="49" charset="0"/>
                <a:cs typeface="Courier New" pitchFamily="49" charset="0"/>
              </a:rPr>
              <a:t> depth=50 port=a</a:t>
            </a:r>
          </a:p>
        </p:txBody>
      </p:sp>
      <p:pic>
        <p:nvPicPr>
          <p:cNvPr id="5" name="Picture 4">
            <a:extLst>
              <a:ext uri="{FF2B5EF4-FFF2-40B4-BE49-F238E27FC236}">
                <a16:creationId xmlns:a16="http://schemas.microsoft.com/office/drawing/2014/main" id="{06CE3980-9E9B-4151-A0C5-A5DA29C4BC6A}"/>
              </a:ext>
            </a:extLst>
          </p:cNvPr>
          <p:cNvPicPr>
            <a:picLocks noChangeAspect="1"/>
          </p:cNvPicPr>
          <p:nvPr/>
        </p:nvPicPr>
        <p:blipFill>
          <a:blip r:embed="rId3"/>
          <a:stretch>
            <a:fillRect/>
          </a:stretch>
        </p:blipFill>
        <p:spPr>
          <a:xfrm>
            <a:off x="9186560" y="946095"/>
            <a:ext cx="2659314" cy="4602162"/>
          </a:xfrm>
          <a:prstGeom prst="rect">
            <a:avLst/>
          </a:prstGeom>
        </p:spPr>
      </p:pic>
      <p:pic>
        <p:nvPicPr>
          <p:cNvPr id="7" name="Picture 6">
            <a:extLst>
              <a:ext uri="{FF2B5EF4-FFF2-40B4-BE49-F238E27FC236}">
                <a16:creationId xmlns:a16="http://schemas.microsoft.com/office/drawing/2014/main" id="{2BE32A9C-5C68-42F4-916F-263B1C3986D6}"/>
              </a:ext>
            </a:extLst>
          </p:cNvPr>
          <p:cNvPicPr>
            <a:picLocks noChangeAspect="1"/>
          </p:cNvPicPr>
          <p:nvPr/>
        </p:nvPicPr>
        <p:blipFill>
          <a:blip r:embed="rId4"/>
          <a:stretch>
            <a:fillRect/>
          </a:stretch>
        </p:blipFill>
        <p:spPr>
          <a:xfrm>
            <a:off x="4544560" y="4462805"/>
            <a:ext cx="4318226" cy="1925875"/>
          </a:xfrm>
          <a:prstGeom prst="rect">
            <a:avLst/>
          </a:prstGeom>
        </p:spPr>
      </p:pic>
    </p:spTree>
    <p:extLst>
      <p:ext uri="{BB962C8B-B14F-4D97-AF65-F5344CB8AC3E}">
        <p14:creationId xmlns:p14="http://schemas.microsoft.com/office/powerpoint/2010/main" val="4103502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19" y="7791094"/>
            <a:ext cx="4367662"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Native AXI4 Master</a:t>
            </a:r>
          </a:p>
        </p:txBody>
      </p:sp>
      <p:sp>
        <p:nvSpPr>
          <p:cNvPr id="2" name="Content Placeholder 1"/>
          <p:cNvSpPr>
            <a:spLocks noGrp="1"/>
          </p:cNvSpPr>
          <p:nvPr>
            <p:ph idx="1"/>
          </p:nvPr>
        </p:nvSpPr>
        <p:spPr/>
        <p:txBody>
          <a:bodyPr/>
          <a:lstStyle/>
          <a:p>
            <a:r>
              <a:rPr lang="en-US" dirty="0"/>
              <a:t>Interface Mode: </a:t>
            </a:r>
            <a:r>
              <a:rPr lang="en-US" dirty="0" err="1"/>
              <a:t>m_axi</a:t>
            </a:r>
            <a:endParaRPr lang="en-US" dirty="0"/>
          </a:p>
          <a:p>
            <a:pPr lvl="1"/>
            <a:r>
              <a:rPr lang="en-US" dirty="0"/>
              <a:t>Supported with INTERFACE directive</a:t>
            </a:r>
          </a:p>
          <a:p>
            <a:r>
              <a:rPr lang="en-US" dirty="0"/>
              <a:t>Options</a:t>
            </a:r>
          </a:p>
          <a:p>
            <a:pPr lvl="1"/>
            <a:r>
              <a:rPr lang="en-US" dirty="0"/>
              <a:t>Multiple ports may be grouped into the same AXI4 Master interface </a:t>
            </a:r>
          </a:p>
          <a:p>
            <a:pPr lvl="2"/>
            <a:r>
              <a:rPr lang="en-US" dirty="0"/>
              <a:t>All ports which use the same bundle name are grouped</a:t>
            </a:r>
          </a:p>
          <a:p>
            <a:pPr lvl="1"/>
            <a:r>
              <a:rPr lang="en-US" dirty="0"/>
              <a:t>Depth option is required for C/RTL co-simulation</a:t>
            </a:r>
          </a:p>
          <a:p>
            <a:pPr lvl="2"/>
            <a:r>
              <a:rPr lang="en-US" dirty="0"/>
              <a:t>Required for pointers, not arrays</a:t>
            </a:r>
          </a:p>
          <a:p>
            <a:pPr lvl="2"/>
            <a:r>
              <a:rPr lang="en-US" dirty="0"/>
              <a:t>Set to the number of values read/written</a:t>
            </a:r>
          </a:p>
          <a:p>
            <a:pPr lvl="1"/>
            <a:r>
              <a:rPr lang="en-US" dirty="0"/>
              <a:t>Option to support offset or base address</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33</a:t>
            </a:fld>
            <a:endParaRPr lang="en-US" dirty="0">
              <a:solidFill>
                <a:srgbClr val="0C0C0C">
                  <a:tint val="75000"/>
                </a:srgbClr>
              </a:solidFill>
              <a:latin typeface="Arial"/>
            </a:endParaRPr>
          </a:p>
        </p:txBody>
      </p:sp>
      <p:pic>
        <p:nvPicPr>
          <p:cNvPr id="6" name="Picture 5">
            <a:extLst>
              <a:ext uri="{FF2B5EF4-FFF2-40B4-BE49-F238E27FC236}">
                <a16:creationId xmlns:a16="http://schemas.microsoft.com/office/drawing/2014/main" id="{7246A9A6-12E2-4D71-811A-29901AA8FE50}"/>
              </a:ext>
            </a:extLst>
          </p:cNvPr>
          <p:cNvPicPr>
            <a:picLocks noChangeAspect="1"/>
          </p:cNvPicPr>
          <p:nvPr/>
        </p:nvPicPr>
        <p:blipFill>
          <a:blip r:embed="rId4"/>
          <a:stretch>
            <a:fillRect/>
          </a:stretch>
        </p:blipFill>
        <p:spPr>
          <a:xfrm>
            <a:off x="5105262" y="7097737"/>
            <a:ext cx="2543684" cy="2920241"/>
          </a:xfrm>
          <a:prstGeom prst="rect">
            <a:avLst/>
          </a:prstGeom>
        </p:spPr>
      </p:pic>
      <p:sp>
        <p:nvSpPr>
          <p:cNvPr id="8" name="TextBox 7">
            <a:extLst>
              <a:ext uri="{FF2B5EF4-FFF2-40B4-BE49-F238E27FC236}">
                <a16:creationId xmlns:a16="http://schemas.microsoft.com/office/drawing/2014/main" id="{D3FADE7A-5E18-4780-895E-568BCA419BB1}"/>
              </a:ext>
            </a:extLst>
          </p:cNvPr>
          <p:cNvSpPr txBox="1"/>
          <p:nvPr/>
        </p:nvSpPr>
        <p:spPr>
          <a:xfrm>
            <a:off x="740074" y="5194314"/>
            <a:ext cx="3528715" cy="707886"/>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void example(volatile </a:t>
            </a:r>
            <a:r>
              <a:rPr lang="en-US" sz="1000" b="1" kern="0" dirty="0" err="1">
                <a:solidFill>
                  <a:srgbClr val="000000"/>
                </a:solidFill>
                <a:latin typeface="Courier New" pitchFamily="49" charset="0"/>
                <a:cs typeface="Courier New" pitchFamily="49" charset="0"/>
              </a:rPr>
              <a:t>int</a:t>
            </a:r>
            <a:r>
              <a:rPr lang="en-US" sz="100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#pragma HLS INTERFACE </a:t>
            </a:r>
            <a:r>
              <a:rPr lang="en-US" sz="1000" b="1" kern="0" dirty="0" err="1">
                <a:solidFill>
                  <a:srgbClr val="000000"/>
                </a:solidFill>
                <a:latin typeface="Courier New" pitchFamily="49" charset="0"/>
                <a:cs typeface="Courier New" pitchFamily="49" charset="0"/>
              </a:rPr>
              <a:t>m_axi</a:t>
            </a:r>
            <a:r>
              <a:rPr lang="en-US" sz="1000" b="1" kern="0" dirty="0">
                <a:solidFill>
                  <a:srgbClr val="000000"/>
                </a:solidFill>
                <a:latin typeface="Courier New" pitchFamily="49" charset="0"/>
                <a:cs typeface="Courier New" pitchFamily="49" charset="0"/>
              </a:rPr>
              <a:t> depth=50 port=a</a:t>
            </a:r>
          </a:p>
        </p:txBody>
      </p:sp>
      <p:pic>
        <p:nvPicPr>
          <p:cNvPr id="5" name="Picture 4">
            <a:extLst>
              <a:ext uri="{FF2B5EF4-FFF2-40B4-BE49-F238E27FC236}">
                <a16:creationId xmlns:a16="http://schemas.microsoft.com/office/drawing/2014/main" id="{06CE3980-9E9B-4151-A0C5-A5DA29C4BC6A}"/>
              </a:ext>
            </a:extLst>
          </p:cNvPr>
          <p:cNvPicPr>
            <a:picLocks noChangeAspect="1"/>
          </p:cNvPicPr>
          <p:nvPr/>
        </p:nvPicPr>
        <p:blipFill>
          <a:blip r:embed="rId5"/>
          <a:stretch>
            <a:fillRect/>
          </a:stretch>
        </p:blipFill>
        <p:spPr>
          <a:xfrm>
            <a:off x="9186560" y="946095"/>
            <a:ext cx="2659314" cy="4602162"/>
          </a:xfrm>
          <a:prstGeom prst="rect">
            <a:avLst/>
          </a:prstGeom>
        </p:spPr>
      </p:pic>
      <p:pic>
        <p:nvPicPr>
          <p:cNvPr id="7" name="Picture 6">
            <a:extLst>
              <a:ext uri="{FF2B5EF4-FFF2-40B4-BE49-F238E27FC236}">
                <a16:creationId xmlns:a16="http://schemas.microsoft.com/office/drawing/2014/main" id="{2BE32A9C-5C68-42F4-916F-263B1C3986D6}"/>
              </a:ext>
            </a:extLst>
          </p:cNvPr>
          <p:cNvPicPr>
            <a:picLocks noChangeAspect="1"/>
          </p:cNvPicPr>
          <p:nvPr/>
        </p:nvPicPr>
        <p:blipFill>
          <a:blip r:embed="rId6"/>
          <a:stretch>
            <a:fillRect/>
          </a:stretch>
        </p:blipFill>
        <p:spPr>
          <a:xfrm>
            <a:off x="4544560" y="4462805"/>
            <a:ext cx="4318226" cy="1925875"/>
          </a:xfrm>
          <a:prstGeom prst="rect">
            <a:avLst/>
          </a:prstGeom>
        </p:spPr>
      </p:pic>
    </p:spTree>
    <p:extLst>
      <p:ext uri="{BB962C8B-B14F-4D97-AF65-F5344CB8AC3E}">
        <p14:creationId xmlns:p14="http://schemas.microsoft.com/office/powerpoint/2010/main" val="3992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 Offset Support</a:t>
            </a:r>
          </a:p>
        </p:txBody>
      </p:sp>
      <p:sp>
        <p:nvSpPr>
          <p:cNvPr id="2" name="Content Placeholder 1"/>
          <p:cNvSpPr>
            <a:spLocks noGrp="1"/>
          </p:cNvSpPr>
          <p:nvPr>
            <p:ph idx="1"/>
          </p:nvPr>
        </p:nvSpPr>
        <p:spPr/>
        <p:txBody>
          <a:bodyPr/>
          <a:lstStyle/>
          <a:p>
            <a:r>
              <a:rPr lang="en-US" dirty="0"/>
              <a:t>Address Offset / Base Address Support </a:t>
            </a:r>
          </a:p>
          <a:p>
            <a:pPr lvl="1"/>
            <a:r>
              <a:rPr lang="en-US" dirty="0"/>
              <a:t>Support provided for address offset</a:t>
            </a:r>
          </a:p>
          <a:p>
            <a:r>
              <a:rPr lang="en-US" dirty="0"/>
              <a:t>Port Offset</a:t>
            </a:r>
          </a:p>
          <a:p>
            <a:pPr lvl="1"/>
            <a:r>
              <a:rPr lang="en-US" dirty="0"/>
              <a:t>Defines the offset for the port</a:t>
            </a:r>
          </a:p>
          <a:p>
            <a:pPr lvl="1"/>
            <a:r>
              <a:rPr lang="en-US" dirty="0"/>
              <a:t>May be set on individual interfaces using the INTERFACE directive</a:t>
            </a:r>
          </a:p>
          <a:p>
            <a:r>
              <a:rPr lang="en-US" dirty="0"/>
              <a:t>Global Offset</a:t>
            </a:r>
          </a:p>
          <a:p>
            <a:pPr lvl="1"/>
            <a:r>
              <a:rPr lang="en-US" dirty="0"/>
              <a:t>Globally controls the offset ports of </a:t>
            </a:r>
            <a:br>
              <a:rPr lang="en-US" dirty="0"/>
            </a:br>
            <a:r>
              <a:rPr lang="en-US" dirty="0"/>
              <a:t>all M_AXI interface in the design</a:t>
            </a:r>
          </a:p>
          <a:p>
            <a:pPr lvl="1"/>
            <a:r>
              <a:rPr lang="en-US" dirty="0"/>
              <a:t>May be set using the interface </a:t>
            </a:r>
            <a:br>
              <a:rPr lang="en-US" dirty="0"/>
            </a:br>
            <a:r>
              <a:rPr lang="en-US" dirty="0"/>
              <a:t>configuration</a:t>
            </a:r>
          </a:p>
          <a:p>
            <a:pPr lvl="2"/>
            <a:r>
              <a:rPr lang="en-US" dirty="0"/>
              <a:t>Using Tcl command </a:t>
            </a:r>
            <a:r>
              <a:rPr lang="en-US" dirty="0" err="1"/>
              <a:t>config_interface</a:t>
            </a:r>
            <a:r>
              <a:rPr lang="en-US" dirty="0"/>
              <a:t> </a:t>
            </a:r>
            <a:br>
              <a:rPr lang="en-US" dirty="0"/>
            </a:br>
            <a:r>
              <a:rPr lang="en-US" dirty="0"/>
              <a:t>-</a:t>
            </a:r>
            <a:r>
              <a:rPr lang="en-US" dirty="0" err="1"/>
              <a:t>m_axi_offset</a:t>
            </a:r>
            <a:r>
              <a:rPr lang="en-US" dirty="0"/>
              <a:t> option </a:t>
            </a:r>
          </a:p>
        </p:txBody>
      </p:sp>
      <p:sp>
        <p:nvSpPr>
          <p:cNvPr id="4" name="Slide Number Placeholder 3"/>
          <p:cNvSpPr>
            <a:spLocks noGrp="1"/>
          </p:cNvSpPr>
          <p:nvPr>
            <p:ph type="sldNum" sz="quarter" idx="10"/>
          </p:nvPr>
        </p:nvSpPr>
        <p:spPr>
          <a:xfrm>
            <a:off x="579120" y="6325606"/>
            <a:ext cx="2796539" cy="365125"/>
          </a:xfrm>
        </p:spPr>
        <p:txBody>
          <a:bodyPr/>
          <a:lstStyle/>
          <a:p>
            <a:pPr>
              <a:defRPr/>
            </a:pPr>
            <a:r>
              <a:rPr lang="en-US" dirty="0"/>
              <a:t>Creating Processor System 24- </a:t>
            </a:r>
            <a:fld id="{99D29FBF-A473-46DA-BC14-675AC1C8F9A5}" type="slidenum">
              <a:rPr lang="en-US" smtClean="0"/>
              <a:pPr>
                <a:defRPr/>
              </a:pPr>
              <a:t>34</a:t>
            </a:fld>
            <a:endParaRPr lang="en-US" dirty="0"/>
          </a:p>
        </p:txBody>
      </p:sp>
      <p:pic>
        <p:nvPicPr>
          <p:cNvPr id="7" name="Picture 6">
            <a:extLst>
              <a:ext uri="{FF2B5EF4-FFF2-40B4-BE49-F238E27FC236}">
                <a16:creationId xmlns:a16="http://schemas.microsoft.com/office/drawing/2014/main" id="{88FCF61B-4B54-4AC9-90CE-DA1BCE766C76}"/>
              </a:ext>
            </a:extLst>
          </p:cNvPr>
          <p:cNvPicPr>
            <a:picLocks noChangeAspect="1"/>
          </p:cNvPicPr>
          <p:nvPr/>
        </p:nvPicPr>
        <p:blipFill>
          <a:blip r:embed="rId2"/>
          <a:stretch>
            <a:fillRect/>
          </a:stretch>
        </p:blipFill>
        <p:spPr>
          <a:xfrm>
            <a:off x="5628872" y="3241876"/>
            <a:ext cx="3470996" cy="3405813"/>
          </a:xfrm>
          <a:prstGeom prst="rect">
            <a:avLst/>
          </a:prstGeom>
        </p:spPr>
      </p:pic>
      <p:pic>
        <p:nvPicPr>
          <p:cNvPr id="8" name="Picture 7">
            <a:extLst>
              <a:ext uri="{FF2B5EF4-FFF2-40B4-BE49-F238E27FC236}">
                <a16:creationId xmlns:a16="http://schemas.microsoft.com/office/drawing/2014/main" id="{3FCDCC0E-6F5A-4856-87E9-0964B38A49AD}"/>
              </a:ext>
            </a:extLst>
          </p:cNvPr>
          <p:cNvPicPr>
            <a:picLocks noChangeAspect="1"/>
          </p:cNvPicPr>
          <p:nvPr/>
        </p:nvPicPr>
        <p:blipFill>
          <a:blip r:embed="rId3"/>
          <a:stretch>
            <a:fillRect/>
          </a:stretch>
        </p:blipFill>
        <p:spPr>
          <a:xfrm>
            <a:off x="9387293" y="713232"/>
            <a:ext cx="2324505" cy="4564380"/>
          </a:xfrm>
          <a:prstGeom prst="rect">
            <a:avLst/>
          </a:prstGeom>
        </p:spPr>
      </p:pic>
      <p:sp>
        <p:nvSpPr>
          <p:cNvPr id="9" name="Rectangle 8">
            <a:extLst>
              <a:ext uri="{FF2B5EF4-FFF2-40B4-BE49-F238E27FC236}">
                <a16:creationId xmlns:a16="http://schemas.microsoft.com/office/drawing/2014/main" id="{30AB9D28-69ED-43E2-9EAC-96817E9AF907}"/>
              </a:ext>
            </a:extLst>
          </p:cNvPr>
          <p:cNvSpPr/>
          <p:nvPr/>
        </p:nvSpPr>
        <p:spPr bwMode="auto">
          <a:xfrm>
            <a:off x="10736736" y="4292849"/>
            <a:ext cx="806146" cy="294392"/>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1713256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 Offset Support</a:t>
            </a:r>
          </a:p>
        </p:txBody>
      </p:sp>
      <p:sp>
        <p:nvSpPr>
          <p:cNvPr id="2" name="Content Placeholder 1"/>
          <p:cNvSpPr>
            <a:spLocks noGrp="1"/>
          </p:cNvSpPr>
          <p:nvPr>
            <p:ph idx="1"/>
          </p:nvPr>
        </p:nvSpPr>
        <p:spPr/>
        <p:txBody>
          <a:bodyPr/>
          <a:lstStyle/>
          <a:p>
            <a:r>
              <a:rPr lang="en-US" dirty="0"/>
              <a:t>Address Offset / Base Address Support </a:t>
            </a:r>
          </a:p>
          <a:p>
            <a:pPr lvl="1"/>
            <a:r>
              <a:rPr lang="en-US" dirty="0"/>
              <a:t>Support provided for address offset</a:t>
            </a:r>
          </a:p>
          <a:p>
            <a:r>
              <a:rPr lang="en-US" dirty="0"/>
              <a:t>Port Offset</a:t>
            </a:r>
          </a:p>
          <a:p>
            <a:pPr lvl="1"/>
            <a:r>
              <a:rPr lang="en-US" dirty="0"/>
              <a:t>Defines the offset for the port</a:t>
            </a:r>
          </a:p>
          <a:p>
            <a:pPr lvl="1"/>
            <a:r>
              <a:rPr lang="en-US" dirty="0"/>
              <a:t>May be set on individual interfaces using the INTERFACE directive</a:t>
            </a:r>
          </a:p>
          <a:p>
            <a:r>
              <a:rPr lang="en-US" dirty="0"/>
              <a:t>Global Offset</a:t>
            </a:r>
          </a:p>
          <a:p>
            <a:pPr lvl="1"/>
            <a:r>
              <a:rPr lang="en-US" dirty="0"/>
              <a:t>Globally controls the offset ports of </a:t>
            </a:r>
            <a:br>
              <a:rPr lang="en-US" dirty="0"/>
            </a:br>
            <a:r>
              <a:rPr lang="en-US" dirty="0"/>
              <a:t>all M_AXI interface in the design</a:t>
            </a:r>
          </a:p>
          <a:p>
            <a:pPr lvl="1"/>
            <a:r>
              <a:rPr lang="en-US" dirty="0"/>
              <a:t>May be set using the interface </a:t>
            </a:r>
            <a:br>
              <a:rPr lang="en-US" dirty="0"/>
            </a:br>
            <a:r>
              <a:rPr lang="en-US" dirty="0"/>
              <a:t>configuration</a:t>
            </a:r>
          </a:p>
          <a:p>
            <a:pPr lvl="2"/>
            <a:r>
              <a:rPr lang="en-US" dirty="0"/>
              <a:t>Using Tcl command </a:t>
            </a:r>
            <a:r>
              <a:rPr lang="en-US" dirty="0" err="1"/>
              <a:t>config_interface</a:t>
            </a:r>
            <a:r>
              <a:rPr lang="en-US" dirty="0"/>
              <a:t> </a:t>
            </a:r>
            <a:br>
              <a:rPr lang="en-US" dirty="0"/>
            </a:br>
            <a:r>
              <a:rPr lang="en-US" dirty="0"/>
              <a:t>-</a:t>
            </a:r>
            <a:r>
              <a:rPr lang="en-US" dirty="0" err="1"/>
              <a:t>m_axi_offset</a:t>
            </a:r>
            <a:r>
              <a:rPr lang="en-US" dirty="0"/>
              <a:t> option </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35</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0D82C19A-BA4D-4DE4-A6C9-07C0B290ED5E}"/>
              </a:ext>
            </a:extLst>
          </p:cNvPr>
          <p:cNvPicPr>
            <a:picLocks noChangeAspect="1"/>
          </p:cNvPicPr>
          <p:nvPr/>
        </p:nvPicPr>
        <p:blipFill>
          <a:blip r:embed="rId2"/>
          <a:stretch>
            <a:fillRect/>
          </a:stretch>
        </p:blipFill>
        <p:spPr>
          <a:xfrm>
            <a:off x="12453225" y="60515"/>
            <a:ext cx="2705046" cy="4149877"/>
          </a:xfrm>
          <a:prstGeom prst="rect">
            <a:avLst/>
          </a:prstGeom>
        </p:spPr>
      </p:pic>
      <p:pic>
        <p:nvPicPr>
          <p:cNvPr id="6" name="Picture 5">
            <a:extLst>
              <a:ext uri="{FF2B5EF4-FFF2-40B4-BE49-F238E27FC236}">
                <a16:creationId xmlns:a16="http://schemas.microsoft.com/office/drawing/2014/main" id="{79B510AC-893F-42F3-B872-DE6896088905}"/>
              </a:ext>
            </a:extLst>
          </p:cNvPr>
          <p:cNvPicPr>
            <a:picLocks noChangeAspect="1"/>
          </p:cNvPicPr>
          <p:nvPr/>
        </p:nvPicPr>
        <p:blipFill>
          <a:blip r:embed="rId3"/>
          <a:stretch>
            <a:fillRect/>
          </a:stretch>
        </p:blipFill>
        <p:spPr>
          <a:xfrm>
            <a:off x="12453225" y="4630932"/>
            <a:ext cx="2995722" cy="1749551"/>
          </a:xfrm>
          <a:prstGeom prst="rect">
            <a:avLst/>
          </a:prstGeom>
        </p:spPr>
      </p:pic>
      <p:pic>
        <p:nvPicPr>
          <p:cNvPr id="7" name="Picture 6">
            <a:extLst>
              <a:ext uri="{FF2B5EF4-FFF2-40B4-BE49-F238E27FC236}">
                <a16:creationId xmlns:a16="http://schemas.microsoft.com/office/drawing/2014/main" id="{88FCF61B-4B54-4AC9-90CE-DA1BCE766C76}"/>
              </a:ext>
            </a:extLst>
          </p:cNvPr>
          <p:cNvPicPr>
            <a:picLocks noChangeAspect="1"/>
          </p:cNvPicPr>
          <p:nvPr/>
        </p:nvPicPr>
        <p:blipFill>
          <a:blip r:embed="rId4"/>
          <a:stretch>
            <a:fillRect/>
          </a:stretch>
        </p:blipFill>
        <p:spPr>
          <a:xfrm>
            <a:off x="5628872" y="3241876"/>
            <a:ext cx="3470996" cy="3405813"/>
          </a:xfrm>
          <a:prstGeom prst="rect">
            <a:avLst/>
          </a:prstGeom>
        </p:spPr>
      </p:pic>
      <p:pic>
        <p:nvPicPr>
          <p:cNvPr id="8" name="Picture 7">
            <a:extLst>
              <a:ext uri="{FF2B5EF4-FFF2-40B4-BE49-F238E27FC236}">
                <a16:creationId xmlns:a16="http://schemas.microsoft.com/office/drawing/2014/main" id="{3FCDCC0E-6F5A-4856-87E9-0964B38A49AD}"/>
              </a:ext>
            </a:extLst>
          </p:cNvPr>
          <p:cNvPicPr>
            <a:picLocks noChangeAspect="1"/>
          </p:cNvPicPr>
          <p:nvPr/>
        </p:nvPicPr>
        <p:blipFill>
          <a:blip r:embed="rId5"/>
          <a:stretch>
            <a:fillRect/>
          </a:stretch>
        </p:blipFill>
        <p:spPr>
          <a:xfrm>
            <a:off x="9387293" y="713232"/>
            <a:ext cx="2324505" cy="4564380"/>
          </a:xfrm>
          <a:prstGeom prst="rect">
            <a:avLst/>
          </a:prstGeom>
        </p:spPr>
      </p:pic>
      <p:sp>
        <p:nvSpPr>
          <p:cNvPr id="9" name="Rectangle 8">
            <a:extLst>
              <a:ext uri="{FF2B5EF4-FFF2-40B4-BE49-F238E27FC236}">
                <a16:creationId xmlns:a16="http://schemas.microsoft.com/office/drawing/2014/main" id="{30AB9D28-69ED-43E2-9EAC-96817E9AF907}"/>
              </a:ext>
            </a:extLst>
          </p:cNvPr>
          <p:cNvSpPr/>
          <p:nvPr/>
        </p:nvSpPr>
        <p:spPr bwMode="auto">
          <a:xfrm>
            <a:off x="10736736" y="4292849"/>
            <a:ext cx="806146" cy="294392"/>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147896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BC3E-617A-48DD-A2B5-9954D94CA524}"/>
              </a:ext>
            </a:extLst>
          </p:cNvPr>
          <p:cNvPicPr>
            <a:picLocks noChangeAspect="1"/>
          </p:cNvPicPr>
          <p:nvPr/>
        </p:nvPicPr>
        <p:blipFill>
          <a:blip r:embed="rId3"/>
          <a:stretch>
            <a:fillRect/>
          </a:stretch>
        </p:blipFill>
        <p:spPr>
          <a:xfrm>
            <a:off x="1300770" y="4025416"/>
            <a:ext cx="3714750" cy="1857375"/>
          </a:xfrm>
          <a:prstGeom prst="rect">
            <a:avLst/>
          </a:prstGeom>
        </p:spPr>
      </p:pic>
      <p:sp>
        <p:nvSpPr>
          <p:cNvPr id="3" name="Title 2"/>
          <p:cNvSpPr>
            <a:spLocks noGrp="1"/>
          </p:cNvSpPr>
          <p:nvPr>
            <p:ph type="title"/>
          </p:nvPr>
        </p:nvSpPr>
        <p:spPr/>
        <p:txBody>
          <a:bodyPr/>
          <a:lstStyle/>
          <a:p>
            <a:r>
              <a:rPr lang="en-US" dirty="0"/>
              <a:t>Native AXI4 Master: Offset=off</a:t>
            </a:r>
            <a:endParaRPr lang="en-US" strike="sngStrike" dirty="0"/>
          </a:p>
        </p:txBody>
      </p:sp>
      <p:sp>
        <p:nvSpPr>
          <p:cNvPr id="5" name="Content Placeholder 4"/>
          <p:cNvSpPr>
            <a:spLocks noGrp="1"/>
          </p:cNvSpPr>
          <p:nvPr>
            <p:ph sz="half" idx="1"/>
          </p:nvPr>
        </p:nvSpPr>
        <p:spPr/>
        <p:txBody>
          <a:bodyPr/>
          <a:lstStyle/>
          <a:p>
            <a:r>
              <a:rPr lang="en-US" dirty="0"/>
              <a:t>AXI4 Master Interface</a:t>
            </a:r>
          </a:p>
          <a:p>
            <a:pPr lvl="1"/>
            <a:r>
              <a:rPr lang="en-US" dirty="0"/>
              <a:t>No offset is provided for the address</a:t>
            </a:r>
          </a:p>
          <a:p>
            <a:pPr lvl="2"/>
            <a:r>
              <a:rPr lang="en-US" dirty="0"/>
              <a:t>Same as existing behavior</a:t>
            </a:r>
          </a:p>
          <a:p>
            <a:pPr lvl="1"/>
            <a:r>
              <a:rPr lang="en-US" dirty="0"/>
              <a:t>The offset (BASEADDR) is set IPI </a:t>
            </a:r>
          </a:p>
          <a:p>
            <a:pPr lvl="2"/>
            <a:r>
              <a:rPr lang="en-US" dirty="0"/>
              <a:t>Using IP customization GUI </a:t>
            </a:r>
          </a:p>
          <a:p>
            <a:pPr lvl="1"/>
            <a:r>
              <a:rPr lang="en-US" dirty="0"/>
              <a:t>The offset can </a:t>
            </a:r>
            <a:r>
              <a:rPr lang="en-US" u="sng" dirty="0"/>
              <a:t>not</a:t>
            </a:r>
            <a:r>
              <a:rPr lang="en-US" dirty="0"/>
              <a:t> be changed on the fly</a:t>
            </a:r>
          </a:p>
          <a:p>
            <a:endParaRPr lang="en-US" dirty="0"/>
          </a:p>
        </p:txBody>
      </p:sp>
      <p:sp>
        <p:nvSpPr>
          <p:cNvPr id="2" name="Slide Number Placeholder 1"/>
          <p:cNvSpPr>
            <a:spLocks noGrp="1"/>
          </p:cNvSpPr>
          <p:nvPr>
            <p:ph type="sldNum" sz="quarter" idx="10"/>
          </p:nvPr>
        </p:nvSpPr>
        <p:spPr>
          <a:xfrm>
            <a:off x="579120" y="6325606"/>
            <a:ext cx="3342639" cy="365125"/>
          </a:xfrm>
        </p:spPr>
        <p:txBody>
          <a:bodyPr/>
          <a:lstStyle/>
          <a:p>
            <a:pPr>
              <a:defRPr/>
            </a:pPr>
            <a:r>
              <a:rPr lang="en-US" dirty="0"/>
              <a:t>Creating Processor System 24- </a:t>
            </a:r>
            <a:fld id="{99D29FBF-A473-46DA-BC14-675AC1C8F9A5}" type="slidenum">
              <a:rPr lang="en-US" smtClean="0"/>
              <a:pPr>
                <a:defRPr/>
              </a:pPr>
              <a:t>36</a:t>
            </a:fld>
            <a:endParaRPr lang="en-US" dirty="0"/>
          </a:p>
        </p:txBody>
      </p:sp>
      <p:sp>
        <p:nvSpPr>
          <p:cNvPr id="9" name="TextBox 8"/>
          <p:cNvSpPr txBox="1"/>
          <p:nvPr/>
        </p:nvSpPr>
        <p:spPr>
          <a:xfrm>
            <a:off x="5374068" y="4658908"/>
            <a:ext cx="1476065"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a:t>
            </a:r>
          </a:p>
        </p:txBody>
      </p:sp>
      <p:cxnSp>
        <p:nvCxnSpPr>
          <p:cNvPr id="12" name="Straight Arrow Connector 11">
            <a:extLst>
              <a:ext uri="{FF2B5EF4-FFF2-40B4-BE49-F238E27FC236}">
                <a16:creationId xmlns:a16="http://schemas.microsoft.com/office/drawing/2014/main" id="{EE276405-F315-4EF7-B85B-F758890ECA11}"/>
              </a:ext>
            </a:extLst>
          </p:cNvPr>
          <p:cNvCxnSpPr/>
          <p:nvPr/>
        </p:nvCxnSpPr>
        <p:spPr bwMode="auto">
          <a:xfrm flipH="1">
            <a:off x="4811011" y="4779505"/>
            <a:ext cx="409021" cy="0"/>
          </a:xfrm>
          <a:prstGeom prst="straightConnector1">
            <a:avLst/>
          </a:prstGeom>
          <a:solidFill>
            <a:srgbClr val="EC891D"/>
          </a:solidFill>
          <a:ln w="38100" cap="flat" cmpd="sng" algn="ctr">
            <a:solidFill>
              <a:srgbClr val="EE3424"/>
            </a:solidFill>
            <a:prstDash val="solid"/>
            <a:round/>
            <a:headEnd type="none" w="med" len="med"/>
            <a:tailEnd type="triangle" w="med" len="med"/>
          </a:ln>
          <a:effectLst/>
        </p:spPr>
      </p:cxnSp>
      <p:sp>
        <p:nvSpPr>
          <p:cNvPr id="13" name="TextBox 12">
            <a:extLst>
              <a:ext uri="{FF2B5EF4-FFF2-40B4-BE49-F238E27FC236}">
                <a16:creationId xmlns:a16="http://schemas.microsoft.com/office/drawing/2014/main" id="{A99C8C8B-FF44-42D2-BBD3-6EB500F142C3}"/>
              </a:ext>
            </a:extLst>
          </p:cNvPr>
          <p:cNvSpPr txBox="1"/>
          <p:nvPr/>
        </p:nvSpPr>
        <p:spPr>
          <a:xfrm>
            <a:off x="1613858" y="3619352"/>
            <a:ext cx="3198971"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off</a:t>
            </a:r>
          </a:p>
        </p:txBody>
      </p:sp>
      <p:pic>
        <p:nvPicPr>
          <p:cNvPr id="4" name="Picture 3">
            <a:extLst>
              <a:ext uri="{FF2B5EF4-FFF2-40B4-BE49-F238E27FC236}">
                <a16:creationId xmlns:a16="http://schemas.microsoft.com/office/drawing/2014/main" id="{9DA93186-6164-4A99-824C-CEC7F41CB988}"/>
              </a:ext>
            </a:extLst>
          </p:cNvPr>
          <p:cNvPicPr>
            <a:picLocks noChangeAspect="1"/>
          </p:cNvPicPr>
          <p:nvPr/>
        </p:nvPicPr>
        <p:blipFill rotWithShape="1">
          <a:blip r:embed="rId4"/>
          <a:srcRect l="25586" t="15613" r="38613" b="8058"/>
          <a:stretch/>
        </p:blipFill>
        <p:spPr>
          <a:xfrm>
            <a:off x="7396244" y="1274544"/>
            <a:ext cx="2963762" cy="4689617"/>
          </a:xfrm>
          <a:prstGeom prst="rect">
            <a:avLst/>
          </a:prstGeom>
        </p:spPr>
      </p:pic>
      <p:sp>
        <p:nvSpPr>
          <p:cNvPr id="14" name="Rectangle 13">
            <a:extLst>
              <a:ext uri="{FF2B5EF4-FFF2-40B4-BE49-F238E27FC236}">
                <a16:creationId xmlns:a16="http://schemas.microsoft.com/office/drawing/2014/main" id="{8D147171-BE24-4825-903F-B06966A50E1C}"/>
              </a:ext>
            </a:extLst>
          </p:cNvPr>
          <p:cNvSpPr/>
          <p:nvPr/>
        </p:nvSpPr>
        <p:spPr bwMode="auto">
          <a:xfrm>
            <a:off x="7570456" y="4333164"/>
            <a:ext cx="2789550" cy="13647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265799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BC3E-617A-48DD-A2B5-9954D94CA524}"/>
              </a:ext>
            </a:extLst>
          </p:cNvPr>
          <p:cNvPicPr>
            <a:picLocks noChangeAspect="1"/>
          </p:cNvPicPr>
          <p:nvPr/>
        </p:nvPicPr>
        <p:blipFill>
          <a:blip r:embed="rId3"/>
          <a:stretch>
            <a:fillRect/>
          </a:stretch>
        </p:blipFill>
        <p:spPr>
          <a:xfrm>
            <a:off x="1300770" y="4025416"/>
            <a:ext cx="3714750" cy="1857375"/>
          </a:xfrm>
          <a:prstGeom prst="rect">
            <a:avLst/>
          </a:prstGeom>
        </p:spPr>
      </p:pic>
      <p:sp>
        <p:nvSpPr>
          <p:cNvPr id="3" name="Title 2"/>
          <p:cNvSpPr>
            <a:spLocks noGrp="1"/>
          </p:cNvSpPr>
          <p:nvPr>
            <p:ph type="title"/>
          </p:nvPr>
        </p:nvSpPr>
        <p:spPr/>
        <p:txBody>
          <a:bodyPr/>
          <a:lstStyle/>
          <a:p>
            <a:r>
              <a:rPr lang="en-US" dirty="0"/>
              <a:t>Native AXI4 Master: Offset=off </a:t>
            </a:r>
            <a:r>
              <a:rPr lang="en-US" strike="sngStrike" dirty="0"/>
              <a:t>(default)</a:t>
            </a:r>
          </a:p>
        </p:txBody>
      </p:sp>
      <p:sp>
        <p:nvSpPr>
          <p:cNvPr id="5" name="Content Placeholder 4"/>
          <p:cNvSpPr>
            <a:spLocks noGrp="1"/>
          </p:cNvSpPr>
          <p:nvPr>
            <p:ph sz="half" idx="1"/>
          </p:nvPr>
        </p:nvSpPr>
        <p:spPr/>
        <p:txBody>
          <a:bodyPr/>
          <a:lstStyle/>
          <a:p>
            <a:r>
              <a:rPr lang="en-US" strike="sngStrike" dirty="0"/>
              <a:t>Default </a:t>
            </a:r>
            <a:r>
              <a:rPr lang="en-US" dirty="0"/>
              <a:t>AXI4 Master Interface</a:t>
            </a:r>
          </a:p>
          <a:p>
            <a:pPr lvl="1"/>
            <a:r>
              <a:rPr lang="en-US" dirty="0"/>
              <a:t>No offset is provided for the address</a:t>
            </a:r>
          </a:p>
          <a:p>
            <a:pPr lvl="2"/>
            <a:r>
              <a:rPr lang="en-US" dirty="0"/>
              <a:t>Same as existing behavior</a:t>
            </a:r>
          </a:p>
          <a:p>
            <a:pPr lvl="1"/>
            <a:r>
              <a:rPr lang="en-US" dirty="0"/>
              <a:t>The offset (BASEADDR) is set IPI </a:t>
            </a:r>
          </a:p>
          <a:p>
            <a:pPr lvl="2"/>
            <a:r>
              <a:rPr lang="en-US" dirty="0"/>
              <a:t>Using IP customization GUI </a:t>
            </a:r>
          </a:p>
          <a:p>
            <a:pPr lvl="1"/>
            <a:r>
              <a:rPr lang="en-US" dirty="0"/>
              <a:t>The offset can </a:t>
            </a:r>
            <a:r>
              <a:rPr lang="en-US" u="sng" dirty="0"/>
              <a:t>not</a:t>
            </a:r>
            <a:r>
              <a:rPr lang="en-US" dirty="0"/>
              <a:t> be changed on the fly</a:t>
            </a:r>
          </a:p>
          <a:p>
            <a:endParaRPr lang="en-US" dirty="0"/>
          </a:p>
        </p:txBody>
      </p:sp>
      <p:sp>
        <p:nvSpPr>
          <p:cNvPr id="2" name="Slide Number Placeholder 1"/>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37</a:t>
            </a:fld>
            <a:endParaRPr lang="en-US" dirty="0">
              <a:solidFill>
                <a:srgbClr val="0C0C0C">
                  <a:tint val="75000"/>
                </a:srgbClr>
              </a:solidFill>
              <a:latin typeface="Aria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18" y="4282038"/>
            <a:ext cx="4376312" cy="257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74068" y="4658908"/>
            <a:ext cx="1476065"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a:t>
            </a:r>
          </a:p>
        </p:txBody>
      </p:sp>
      <p:pic>
        <p:nvPicPr>
          <p:cNvPr id="11" name="Picture 10">
            <a:extLst>
              <a:ext uri="{FF2B5EF4-FFF2-40B4-BE49-F238E27FC236}">
                <a16:creationId xmlns:a16="http://schemas.microsoft.com/office/drawing/2014/main" id="{55FF89FF-D2BE-4CF7-9B49-83DE781B0F57}"/>
              </a:ext>
            </a:extLst>
          </p:cNvPr>
          <p:cNvPicPr>
            <a:picLocks noChangeAspect="1"/>
          </p:cNvPicPr>
          <p:nvPr/>
        </p:nvPicPr>
        <p:blipFill>
          <a:blip r:embed="rId5"/>
          <a:stretch>
            <a:fillRect/>
          </a:stretch>
        </p:blipFill>
        <p:spPr>
          <a:xfrm>
            <a:off x="12897210" y="461772"/>
            <a:ext cx="4083820" cy="2385018"/>
          </a:xfrm>
          <a:prstGeom prst="rect">
            <a:avLst/>
          </a:prstGeom>
        </p:spPr>
      </p:pic>
      <p:cxnSp>
        <p:nvCxnSpPr>
          <p:cNvPr id="12" name="Straight Arrow Connector 11">
            <a:extLst>
              <a:ext uri="{FF2B5EF4-FFF2-40B4-BE49-F238E27FC236}">
                <a16:creationId xmlns:a16="http://schemas.microsoft.com/office/drawing/2014/main" id="{EE276405-F315-4EF7-B85B-F758890ECA11}"/>
              </a:ext>
            </a:extLst>
          </p:cNvPr>
          <p:cNvCxnSpPr/>
          <p:nvPr/>
        </p:nvCxnSpPr>
        <p:spPr bwMode="auto">
          <a:xfrm flipH="1">
            <a:off x="4811011" y="4779505"/>
            <a:ext cx="409021" cy="0"/>
          </a:xfrm>
          <a:prstGeom prst="straightConnector1">
            <a:avLst/>
          </a:prstGeom>
          <a:solidFill>
            <a:srgbClr val="EC891D"/>
          </a:solidFill>
          <a:ln w="38100" cap="flat" cmpd="sng" algn="ctr">
            <a:solidFill>
              <a:srgbClr val="EE3424"/>
            </a:solidFill>
            <a:prstDash val="solid"/>
            <a:round/>
            <a:headEnd type="none" w="med" len="med"/>
            <a:tailEnd type="triangle" w="med" len="med"/>
          </a:ln>
          <a:effectLst/>
        </p:spPr>
      </p:cxnSp>
      <p:sp>
        <p:nvSpPr>
          <p:cNvPr id="13" name="TextBox 12">
            <a:extLst>
              <a:ext uri="{FF2B5EF4-FFF2-40B4-BE49-F238E27FC236}">
                <a16:creationId xmlns:a16="http://schemas.microsoft.com/office/drawing/2014/main" id="{A99C8C8B-FF44-42D2-BBD3-6EB500F142C3}"/>
              </a:ext>
            </a:extLst>
          </p:cNvPr>
          <p:cNvSpPr txBox="1"/>
          <p:nvPr/>
        </p:nvSpPr>
        <p:spPr>
          <a:xfrm>
            <a:off x="1613858" y="3619352"/>
            <a:ext cx="3198971"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off</a:t>
            </a:r>
          </a:p>
        </p:txBody>
      </p:sp>
      <p:pic>
        <p:nvPicPr>
          <p:cNvPr id="4" name="Picture 3">
            <a:extLst>
              <a:ext uri="{FF2B5EF4-FFF2-40B4-BE49-F238E27FC236}">
                <a16:creationId xmlns:a16="http://schemas.microsoft.com/office/drawing/2014/main" id="{9DA93186-6164-4A99-824C-CEC7F41CB988}"/>
              </a:ext>
            </a:extLst>
          </p:cNvPr>
          <p:cNvPicPr>
            <a:picLocks noChangeAspect="1"/>
          </p:cNvPicPr>
          <p:nvPr/>
        </p:nvPicPr>
        <p:blipFill rotWithShape="1">
          <a:blip r:embed="rId6"/>
          <a:srcRect l="25586" t="15613" r="38613" b="8058"/>
          <a:stretch/>
        </p:blipFill>
        <p:spPr>
          <a:xfrm>
            <a:off x="7396244" y="1274544"/>
            <a:ext cx="2963762" cy="4689617"/>
          </a:xfrm>
          <a:prstGeom prst="rect">
            <a:avLst/>
          </a:prstGeom>
        </p:spPr>
      </p:pic>
      <p:sp>
        <p:nvSpPr>
          <p:cNvPr id="14" name="Rectangle 13">
            <a:extLst>
              <a:ext uri="{FF2B5EF4-FFF2-40B4-BE49-F238E27FC236}">
                <a16:creationId xmlns:a16="http://schemas.microsoft.com/office/drawing/2014/main" id="{8D147171-BE24-4825-903F-B06966A50E1C}"/>
              </a:ext>
            </a:extLst>
          </p:cNvPr>
          <p:cNvSpPr/>
          <p:nvPr/>
        </p:nvSpPr>
        <p:spPr bwMode="auto">
          <a:xfrm>
            <a:off x="7570456" y="4333164"/>
            <a:ext cx="2789550" cy="13647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4140366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Offset=direct</a:t>
            </a:r>
          </a:p>
        </p:txBody>
      </p:sp>
      <p:sp>
        <p:nvSpPr>
          <p:cNvPr id="2" name="Content Placeholder 1"/>
          <p:cNvSpPr>
            <a:spLocks noGrp="1"/>
          </p:cNvSpPr>
          <p:nvPr>
            <p:ph sz="half" idx="1"/>
          </p:nvPr>
        </p:nvSpPr>
        <p:spPr/>
        <p:txBody>
          <a:bodyPr/>
          <a:lstStyle/>
          <a:p>
            <a:r>
              <a:rPr lang="en-US" dirty="0"/>
              <a:t>Direct Interface</a:t>
            </a:r>
          </a:p>
          <a:p>
            <a:pPr lvl="1"/>
            <a:r>
              <a:rPr lang="en-US" dirty="0"/>
              <a:t>Generates a scalar input offset port</a:t>
            </a:r>
          </a:p>
          <a:p>
            <a:pPr lvl="1"/>
            <a:r>
              <a:rPr lang="en-US" dirty="0"/>
              <a:t>The offset is set by driving the input port </a:t>
            </a:r>
          </a:p>
          <a:p>
            <a:pPr lvl="1"/>
            <a:r>
              <a:rPr lang="en-US" dirty="0"/>
              <a:t>It can be changed on the fly by driving the port with a different value</a:t>
            </a:r>
          </a:p>
          <a:p>
            <a:endParaRPr lang="en-US" dirty="0"/>
          </a:p>
        </p:txBody>
      </p:sp>
      <p:sp>
        <p:nvSpPr>
          <p:cNvPr id="4" name="Slide Number Placeholder 3"/>
          <p:cNvSpPr>
            <a:spLocks noGrp="1"/>
          </p:cNvSpPr>
          <p:nvPr>
            <p:ph type="sldNum" sz="quarter" idx="10"/>
          </p:nvPr>
        </p:nvSpPr>
        <p:spPr>
          <a:xfrm>
            <a:off x="579120" y="6325606"/>
            <a:ext cx="3190239" cy="365125"/>
          </a:xfrm>
        </p:spPr>
        <p:txBody>
          <a:bodyPr/>
          <a:lstStyle/>
          <a:p>
            <a:pPr>
              <a:defRPr/>
            </a:pPr>
            <a:r>
              <a:rPr lang="en-US" dirty="0"/>
              <a:t>Creating Processor System 24- </a:t>
            </a:r>
            <a:fld id="{99D29FBF-A473-46DA-BC14-675AC1C8F9A5}" type="slidenum">
              <a:rPr lang="en-US" smtClean="0"/>
              <a:pPr>
                <a:defRPr/>
              </a:pPr>
              <a:t>38</a:t>
            </a:fld>
            <a:endParaRPr lang="en-US" dirty="0"/>
          </a:p>
        </p:txBody>
      </p:sp>
      <p:sp>
        <p:nvSpPr>
          <p:cNvPr id="9" name="TextBox 8"/>
          <p:cNvSpPr txBox="1"/>
          <p:nvPr/>
        </p:nvSpPr>
        <p:spPr>
          <a:xfrm>
            <a:off x="6427948" y="5231587"/>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 …</a:t>
            </a:r>
          </a:p>
        </p:txBody>
      </p:sp>
      <p:cxnSp>
        <p:nvCxnSpPr>
          <p:cNvPr id="10" name="Straight Arrow Connector 9"/>
          <p:cNvCxnSpPr/>
          <p:nvPr/>
        </p:nvCxnSpPr>
        <p:spPr bwMode="auto">
          <a:xfrm flipH="1">
            <a:off x="5864892" y="5352184"/>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317141" y="5764149"/>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…Plus port to specify address offset</a:t>
            </a:r>
          </a:p>
        </p:txBody>
      </p:sp>
      <p:cxnSp>
        <p:nvCxnSpPr>
          <p:cNvPr id="14" name="Straight Arrow Connector 13"/>
          <p:cNvCxnSpPr/>
          <p:nvPr/>
        </p:nvCxnSpPr>
        <p:spPr bwMode="auto">
          <a:xfrm>
            <a:off x="2340724" y="5854541"/>
            <a:ext cx="473353"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5" name="TextBox 14">
            <a:extLst>
              <a:ext uri="{FF2B5EF4-FFF2-40B4-BE49-F238E27FC236}">
                <a16:creationId xmlns:a16="http://schemas.microsoft.com/office/drawing/2014/main" id="{85A12942-413A-4AA6-8ECD-D60B3AAC80C0}"/>
              </a:ext>
            </a:extLst>
          </p:cNvPr>
          <p:cNvSpPr txBox="1"/>
          <p:nvPr/>
        </p:nvSpPr>
        <p:spPr>
          <a:xfrm>
            <a:off x="1921223" y="3726662"/>
            <a:ext cx="3606684"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direct</a:t>
            </a:r>
          </a:p>
        </p:txBody>
      </p:sp>
      <p:pic>
        <p:nvPicPr>
          <p:cNvPr id="6" name="Picture 5">
            <a:extLst>
              <a:ext uri="{FF2B5EF4-FFF2-40B4-BE49-F238E27FC236}">
                <a16:creationId xmlns:a16="http://schemas.microsoft.com/office/drawing/2014/main" id="{DD4889E2-AED6-43B4-ADDE-C3AEAF5CFF57}"/>
              </a:ext>
            </a:extLst>
          </p:cNvPr>
          <p:cNvPicPr>
            <a:picLocks noChangeAspect="1"/>
          </p:cNvPicPr>
          <p:nvPr/>
        </p:nvPicPr>
        <p:blipFill>
          <a:blip r:embed="rId2"/>
          <a:stretch>
            <a:fillRect/>
          </a:stretch>
        </p:blipFill>
        <p:spPr>
          <a:xfrm>
            <a:off x="8237363" y="1161263"/>
            <a:ext cx="2924619" cy="5130799"/>
          </a:xfrm>
          <a:prstGeom prst="rect">
            <a:avLst/>
          </a:prstGeom>
        </p:spPr>
      </p:pic>
      <p:pic>
        <p:nvPicPr>
          <p:cNvPr id="7" name="Picture 6">
            <a:extLst>
              <a:ext uri="{FF2B5EF4-FFF2-40B4-BE49-F238E27FC236}">
                <a16:creationId xmlns:a16="http://schemas.microsoft.com/office/drawing/2014/main" id="{7128C4F9-33A8-4738-A3CD-7115BBC9FCB5}"/>
              </a:ext>
            </a:extLst>
          </p:cNvPr>
          <p:cNvPicPr>
            <a:picLocks noChangeAspect="1"/>
          </p:cNvPicPr>
          <p:nvPr/>
        </p:nvPicPr>
        <p:blipFill>
          <a:blip r:embed="rId3"/>
          <a:stretch>
            <a:fillRect/>
          </a:stretch>
        </p:blipFill>
        <p:spPr>
          <a:xfrm>
            <a:off x="2865398" y="4782178"/>
            <a:ext cx="3019425" cy="1552575"/>
          </a:xfrm>
          <a:prstGeom prst="rect">
            <a:avLst/>
          </a:prstGeom>
        </p:spPr>
      </p:pic>
    </p:spTree>
    <p:extLst>
      <p:ext uri="{BB962C8B-B14F-4D97-AF65-F5344CB8AC3E}">
        <p14:creationId xmlns:p14="http://schemas.microsoft.com/office/powerpoint/2010/main" val="323090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Offset=direct</a:t>
            </a:r>
          </a:p>
        </p:txBody>
      </p:sp>
      <p:sp>
        <p:nvSpPr>
          <p:cNvPr id="2" name="Content Placeholder 1"/>
          <p:cNvSpPr>
            <a:spLocks noGrp="1"/>
          </p:cNvSpPr>
          <p:nvPr>
            <p:ph sz="half" idx="1"/>
          </p:nvPr>
        </p:nvSpPr>
        <p:spPr/>
        <p:txBody>
          <a:bodyPr/>
          <a:lstStyle/>
          <a:p>
            <a:r>
              <a:rPr lang="en-US" dirty="0"/>
              <a:t>Direct Interface</a:t>
            </a:r>
          </a:p>
          <a:p>
            <a:pPr lvl="1"/>
            <a:r>
              <a:rPr lang="en-US" dirty="0"/>
              <a:t>Generates a scalar input offset port</a:t>
            </a:r>
          </a:p>
          <a:p>
            <a:pPr lvl="1"/>
            <a:r>
              <a:rPr lang="en-US" dirty="0"/>
              <a:t>The offset is set by driving the input port </a:t>
            </a:r>
          </a:p>
          <a:p>
            <a:pPr lvl="1"/>
            <a:r>
              <a:rPr lang="en-US" dirty="0"/>
              <a:t>It can be changed on the fly by driving the port with a different value</a:t>
            </a:r>
          </a:p>
          <a:p>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39</a:t>
            </a:fld>
            <a:endParaRPr lang="en-US" dirty="0">
              <a:solidFill>
                <a:srgbClr val="0C0C0C">
                  <a:tint val="75000"/>
                </a:srgbClr>
              </a:solidFill>
              <a:latin typeface="Arial"/>
            </a:endParaRPr>
          </a:p>
        </p:txBody>
      </p:sp>
      <p:sp>
        <p:nvSpPr>
          <p:cNvPr id="9" name="TextBox 8"/>
          <p:cNvSpPr txBox="1"/>
          <p:nvPr/>
        </p:nvSpPr>
        <p:spPr>
          <a:xfrm>
            <a:off x="6427948" y="5231587"/>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 …</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7232483"/>
            <a:ext cx="5449218" cy="2289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H="1">
            <a:off x="5864892" y="5352184"/>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317141" y="5764149"/>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…Plus port to specify address offset</a:t>
            </a:r>
          </a:p>
        </p:txBody>
      </p:sp>
      <p:cxnSp>
        <p:nvCxnSpPr>
          <p:cNvPr id="14" name="Straight Arrow Connector 13"/>
          <p:cNvCxnSpPr/>
          <p:nvPr/>
        </p:nvCxnSpPr>
        <p:spPr bwMode="auto">
          <a:xfrm>
            <a:off x="2340724" y="5854541"/>
            <a:ext cx="473353"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pic>
        <p:nvPicPr>
          <p:cNvPr id="5" name="Picture 4">
            <a:extLst>
              <a:ext uri="{FF2B5EF4-FFF2-40B4-BE49-F238E27FC236}">
                <a16:creationId xmlns:a16="http://schemas.microsoft.com/office/drawing/2014/main" id="{2BE95A40-ED47-40E1-B4FB-724114A2F30A}"/>
              </a:ext>
            </a:extLst>
          </p:cNvPr>
          <p:cNvPicPr>
            <a:picLocks noChangeAspect="1"/>
          </p:cNvPicPr>
          <p:nvPr/>
        </p:nvPicPr>
        <p:blipFill>
          <a:blip r:embed="rId3"/>
          <a:stretch>
            <a:fillRect/>
          </a:stretch>
        </p:blipFill>
        <p:spPr>
          <a:xfrm>
            <a:off x="6925031" y="7483704"/>
            <a:ext cx="3380635" cy="1787303"/>
          </a:xfrm>
          <a:prstGeom prst="rect">
            <a:avLst/>
          </a:prstGeom>
        </p:spPr>
      </p:pic>
      <p:sp>
        <p:nvSpPr>
          <p:cNvPr id="15" name="TextBox 14">
            <a:extLst>
              <a:ext uri="{FF2B5EF4-FFF2-40B4-BE49-F238E27FC236}">
                <a16:creationId xmlns:a16="http://schemas.microsoft.com/office/drawing/2014/main" id="{85A12942-413A-4AA6-8ECD-D60B3AAC80C0}"/>
              </a:ext>
            </a:extLst>
          </p:cNvPr>
          <p:cNvSpPr txBox="1"/>
          <p:nvPr/>
        </p:nvSpPr>
        <p:spPr>
          <a:xfrm>
            <a:off x="1921223" y="3726662"/>
            <a:ext cx="3606684"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direct</a:t>
            </a:r>
          </a:p>
        </p:txBody>
      </p:sp>
      <p:pic>
        <p:nvPicPr>
          <p:cNvPr id="6" name="Picture 5">
            <a:extLst>
              <a:ext uri="{FF2B5EF4-FFF2-40B4-BE49-F238E27FC236}">
                <a16:creationId xmlns:a16="http://schemas.microsoft.com/office/drawing/2014/main" id="{DD4889E2-AED6-43B4-ADDE-C3AEAF5CFF57}"/>
              </a:ext>
            </a:extLst>
          </p:cNvPr>
          <p:cNvPicPr>
            <a:picLocks noChangeAspect="1"/>
          </p:cNvPicPr>
          <p:nvPr/>
        </p:nvPicPr>
        <p:blipFill>
          <a:blip r:embed="rId4"/>
          <a:stretch>
            <a:fillRect/>
          </a:stretch>
        </p:blipFill>
        <p:spPr>
          <a:xfrm>
            <a:off x="8237363" y="1161263"/>
            <a:ext cx="2924619" cy="5130799"/>
          </a:xfrm>
          <a:prstGeom prst="rect">
            <a:avLst/>
          </a:prstGeom>
        </p:spPr>
      </p:pic>
      <p:pic>
        <p:nvPicPr>
          <p:cNvPr id="7" name="Picture 6">
            <a:extLst>
              <a:ext uri="{FF2B5EF4-FFF2-40B4-BE49-F238E27FC236}">
                <a16:creationId xmlns:a16="http://schemas.microsoft.com/office/drawing/2014/main" id="{7128C4F9-33A8-4738-A3CD-7115BBC9FCB5}"/>
              </a:ext>
            </a:extLst>
          </p:cNvPr>
          <p:cNvPicPr>
            <a:picLocks noChangeAspect="1"/>
          </p:cNvPicPr>
          <p:nvPr/>
        </p:nvPicPr>
        <p:blipFill>
          <a:blip r:embed="rId5"/>
          <a:stretch>
            <a:fillRect/>
          </a:stretch>
        </p:blipFill>
        <p:spPr>
          <a:xfrm>
            <a:off x="2865398" y="4782178"/>
            <a:ext cx="3019425" cy="1552575"/>
          </a:xfrm>
          <a:prstGeom prst="rect">
            <a:avLst/>
          </a:prstGeom>
        </p:spPr>
      </p:pic>
    </p:spTree>
    <p:extLst>
      <p:ext uri="{BB962C8B-B14F-4D97-AF65-F5344CB8AC3E}">
        <p14:creationId xmlns:p14="http://schemas.microsoft.com/office/powerpoint/2010/main" val="292624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Embedded Design Architecture in </a:t>
            </a:r>
            <a:r>
              <a:rPr lang="en-US" altLang="zh-CN" dirty="0" err="1"/>
              <a:t>Zynq</a:t>
            </a:r>
            <a:endParaRPr lang="en-US" dirty="0"/>
          </a:p>
        </p:txBody>
      </p:sp>
      <p:sp>
        <p:nvSpPr>
          <p:cNvPr id="2" name="Content Placeholder 1"/>
          <p:cNvSpPr>
            <a:spLocks noGrp="1"/>
          </p:cNvSpPr>
          <p:nvPr>
            <p:ph idx="1"/>
          </p:nvPr>
        </p:nvSpPr>
        <p:spPr/>
        <p:txBody>
          <a:bodyPr/>
          <a:lstStyle/>
          <a:p>
            <a:r>
              <a:rPr lang="en-US" dirty="0">
                <a:solidFill>
                  <a:schemeClr val="tx1"/>
                </a:solidFill>
              </a:rPr>
              <a:t>Embedded design in </a:t>
            </a:r>
            <a:r>
              <a:rPr lang="en-US" dirty="0" err="1">
                <a:solidFill>
                  <a:schemeClr val="tx1"/>
                </a:solidFill>
              </a:rPr>
              <a:t>Zynq</a:t>
            </a:r>
            <a:r>
              <a:rPr lang="en-US" dirty="0">
                <a:solidFill>
                  <a:schemeClr val="tx1"/>
                </a:solidFill>
              </a:rPr>
              <a:t> is based on:</a:t>
            </a:r>
          </a:p>
          <a:p>
            <a:pPr lvl="1"/>
            <a:r>
              <a:rPr lang="en-US" dirty="0"/>
              <a:t>Processor and peripherals</a:t>
            </a:r>
          </a:p>
          <a:p>
            <a:pPr lvl="2"/>
            <a:r>
              <a:rPr lang="en-US" dirty="0"/>
              <a:t>Dual ARM</a:t>
            </a:r>
            <a:r>
              <a:rPr lang="en-US" altLang="zh-CN" dirty="0">
                <a:cs typeface="Times New Roman" pitchFamily="18" charset="0"/>
              </a:rPr>
              <a:t>®</a:t>
            </a:r>
            <a:r>
              <a:rPr lang="en-US" dirty="0"/>
              <a:t> Cortex</a:t>
            </a:r>
            <a:r>
              <a:rPr lang="en-US" altLang="zh-CN" dirty="0">
                <a:cs typeface="Times New Roman" pitchFamily="18" charset="0"/>
              </a:rPr>
              <a:t>™</a:t>
            </a:r>
            <a:r>
              <a:rPr lang="en-US" altLang="zh-CN" dirty="0">
                <a:latin typeface="Times New Roman" pitchFamily="18" charset="0"/>
                <a:cs typeface="Times New Roman" pitchFamily="18" charset="0"/>
              </a:rPr>
              <a:t> </a:t>
            </a:r>
            <a:r>
              <a:rPr lang="en-US" dirty="0"/>
              <a:t>-A9 processors of Zynq-7000 SoC</a:t>
            </a:r>
          </a:p>
          <a:p>
            <a:pPr lvl="2"/>
            <a:r>
              <a:rPr lang="en-US" dirty="0"/>
              <a:t>AXI interconnect</a:t>
            </a:r>
          </a:p>
          <a:p>
            <a:pPr lvl="2"/>
            <a:r>
              <a:rPr lang="en-US" dirty="0"/>
              <a:t>AXI component peripherals</a:t>
            </a:r>
          </a:p>
          <a:p>
            <a:pPr lvl="2"/>
            <a:r>
              <a:rPr lang="en-US" dirty="0"/>
              <a:t>Reset, clocking, debug ports</a:t>
            </a:r>
          </a:p>
          <a:p>
            <a:pPr lvl="1"/>
            <a:r>
              <a:rPr lang="en-US" dirty="0"/>
              <a:t>Software platform for processing system</a:t>
            </a:r>
          </a:p>
          <a:p>
            <a:pPr lvl="2"/>
            <a:r>
              <a:rPr lang="en-US" dirty="0"/>
              <a:t>Standalone OS</a:t>
            </a:r>
          </a:p>
          <a:p>
            <a:pPr lvl="2"/>
            <a:r>
              <a:rPr lang="en-US" dirty="0"/>
              <a:t>C language support</a:t>
            </a:r>
          </a:p>
          <a:p>
            <a:pPr lvl="2"/>
            <a:r>
              <a:rPr lang="en-US" dirty="0"/>
              <a:t>Processor services</a:t>
            </a:r>
          </a:p>
          <a:p>
            <a:pPr lvl="2"/>
            <a:r>
              <a:rPr lang="en-US" dirty="0"/>
              <a:t>C drivers for hardware</a:t>
            </a:r>
          </a:p>
          <a:p>
            <a:pPr lvl="1"/>
            <a:r>
              <a:rPr lang="en-US" dirty="0"/>
              <a:t>User application</a:t>
            </a:r>
          </a:p>
          <a:p>
            <a:pPr lvl="2"/>
            <a:r>
              <a:rPr lang="en-US" dirty="0"/>
              <a:t>Interrupt service routines (optional)</a:t>
            </a:r>
          </a:p>
          <a:p>
            <a:endParaRPr lang="en-US" dirty="0"/>
          </a:p>
        </p:txBody>
      </p:sp>
      <p:sp>
        <p:nvSpPr>
          <p:cNvPr id="5" name="Slide Number Placeholder 4"/>
          <p:cNvSpPr>
            <a:spLocks noGrp="1"/>
          </p:cNvSpPr>
          <p:nvPr>
            <p:ph type="sldNum" sz="quarter" idx="10"/>
          </p:nvPr>
        </p:nvSpPr>
        <p:spPr>
          <a:xfrm>
            <a:off x="579120" y="6325606"/>
            <a:ext cx="3314699" cy="365125"/>
          </a:xfrm>
        </p:spPr>
        <p:txBody>
          <a:bodyPr/>
          <a:lstStyle/>
          <a:p>
            <a:pPr>
              <a:defRPr/>
            </a:pPr>
            <a:r>
              <a:rPr lang="en-US" dirty="0"/>
              <a:t>Creating Processor System 24- </a:t>
            </a:r>
            <a:fld id="{99D29FBF-A473-46DA-BC14-675AC1C8F9A5}" type="slidenum">
              <a:rPr lang="en-US" smtClean="0"/>
              <a:pPr>
                <a:defRPr/>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Offset=slave(Default)</a:t>
            </a:r>
          </a:p>
        </p:txBody>
      </p:sp>
      <p:sp>
        <p:nvSpPr>
          <p:cNvPr id="2" name="Content Placeholder 1"/>
          <p:cNvSpPr>
            <a:spLocks noGrp="1"/>
          </p:cNvSpPr>
          <p:nvPr>
            <p:ph sz="half" idx="1"/>
          </p:nvPr>
        </p:nvSpPr>
        <p:spPr/>
        <p:txBody>
          <a:bodyPr/>
          <a:lstStyle/>
          <a:p>
            <a:r>
              <a:rPr lang="en-US" dirty="0"/>
              <a:t>Direct Interface</a:t>
            </a:r>
          </a:p>
          <a:p>
            <a:pPr lvl="1"/>
            <a:r>
              <a:rPr lang="en-US" dirty="0"/>
              <a:t>Generates an offset port and automatically maps it to an AXI4 Slave Lite interface</a:t>
            </a:r>
          </a:p>
          <a:p>
            <a:pPr lvl="1"/>
            <a:r>
              <a:rPr lang="en-US" dirty="0"/>
              <a:t>User must program the offset before starting transactions on the AXI4 Master interface </a:t>
            </a:r>
          </a:p>
          <a:p>
            <a:pPr lvl="1"/>
            <a:r>
              <a:rPr lang="en-US" dirty="0"/>
              <a:t>It can changed on the fly by re-programming the offset register</a:t>
            </a:r>
          </a:p>
          <a:p>
            <a:endParaRPr lang="en-US" dirty="0"/>
          </a:p>
        </p:txBody>
      </p:sp>
      <p:sp>
        <p:nvSpPr>
          <p:cNvPr id="4" name="Slide Number Placeholder 3"/>
          <p:cNvSpPr>
            <a:spLocks noGrp="1"/>
          </p:cNvSpPr>
          <p:nvPr>
            <p:ph type="sldNum" sz="quarter" idx="10"/>
          </p:nvPr>
        </p:nvSpPr>
        <p:spPr>
          <a:xfrm>
            <a:off x="579120" y="6325606"/>
            <a:ext cx="3101587" cy="365125"/>
          </a:xfrm>
        </p:spPr>
        <p:txBody>
          <a:bodyPr/>
          <a:lstStyle/>
          <a:p>
            <a:pPr>
              <a:defRPr/>
            </a:pPr>
            <a:r>
              <a:rPr lang="en-US" dirty="0"/>
              <a:t>Creating Processor System 24- </a:t>
            </a:r>
            <a:fld id="{99D29FBF-A473-46DA-BC14-675AC1C8F9A5}" type="slidenum">
              <a:rPr lang="en-US" smtClean="0"/>
              <a:pPr>
                <a:defRPr/>
              </a:pPr>
              <a:t>40</a:t>
            </a:fld>
            <a:endParaRPr lang="en-US" dirty="0"/>
          </a:p>
        </p:txBody>
      </p:sp>
      <p:sp>
        <p:nvSpPr>
          <p:cNvPr id="9" name="TextBox 8"/>
          <p:cNvSpPr txBox="1"/>
          <p:nvPr/>
        </p:nvSpPr>
        <p:spPr>
          <a:xfrm>
            <a:off x="6558549" y="4859920"/>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 …</a:t>
            </a:r>
          </a:p>
        </p:txBody>
      </p:sp>
      <p:cxnSp>
        <p:nvCxnSpPr>
          <p:cNvPr id="10" name="Straight Arrow Connector 9"/>
          <p:cNvCxnSpPr/>
          <p:nvPr/>
        </p:nvCxnSpPr>
        <p:spPr bwMode="auto">
          <a:xfrm flipH="1">
            <a:off x="5995493" y="4980517"/>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451273" y="5505096"/>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…Plus AXI4 Slave Lite interface to program the address offset</a:t>
            </a:r>
          </a:p>
        </p:txBody>
      </p:sp>
      <p:cxnSp>
        <p:nvCxnSpPr>
          <p:cNvPr id="14" name="Straight Arrow Connector 13"/>
          <p:cNvCxnSpPr/>
          <p:nvPr/>
        </p:nvCxnSpPr>
        <p:spPr bwMode="auto">
          <a:xfrm flipV="1">
            <a:off x="1835830" y="4889920"/>
            <a:ext cx="781031" cy="552092"/>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5" name="TextBox 14">
            <a:extLst>
              <a:ext uri="{FF2B5EF4-FFF2-40B4-BE49-F238E27FC236}">
                <a16:creationId xmlns:a16="http://schemas.microsoft.com/office/drawing/2014/main" id="{8256063E-7DC7-4458-8214-8F9E6309BDD4}"/>
              </a:ext>
            </a:extLst>
          </p:cNvPr>
          <p:cNvSpPr txBox="1"/>
          <p:nvPr/>
        </p:nvSpPr>
        <p:spPr>
          <a:xfrm>
            <a:off x="2102403" y="3737318"/>
            <a:ext cx="3220122"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slave</a:t>
            </a:r>
          </a:p>
        </p:txBody>
      </p:sp>
      <p:pic>
        <p:nvPicPr>
          <p:cNvPr id="8" name="Picture 7">
            <a:extLst>
              <a:ext uri="{FF2B5EF4-FFF2-40B4-BE49-F238E27FC236}">
                <a16:creationId xmlns:a16="http://schemas.microsoft.com/office/drawing/2014/main" id="{25115EC1-DDD1-435F-87F5-F69C7AB5857E}"/>
              </a:ext>
            </a:extLst>
          </p:cNvPr>
          <p:cNvPicPr>
            <a:picLocks noChangeAspect="1"/>
          </p:cNvPicPr>
          <p:nvPr/>
        </p:nvPicPr>
        <p:blipFill>
          <a:blip r:embed="rId2"/>
          <a:stretch>
            <a:fillRect/>
          </a:stretch>
        </p:blipFill>
        <p:spPr>
          <a:xfrm>
            <a:off x="2616861" y="4243027"/>
            <a:ext cx="3381375" cy="1695450"/>
          </a:xfrm>
          <a:prstGeom prst="rect">
            <a:avLst/>
          </a:prstGeom>
        </p:spPr>
      </p:pic>
      <p:pic>
        <p:nvPicPr>
          <p:cNvPr id="11" name="Picture 10">
            <a:extLst>
              <a:ext uri="{FF2B5EF4-FFF2-40B4-BE49-F238E27FC236}">
                <a16:creationId xmlns:a16="http://schemas.microsoft.com/office/drawing/2014/main" id="{7F5E6188-4884-460E-8497-482F55C3E6CD}"/>
              </a:ext>
            </a:extLst>
          </p:cNvPr>
          <p:cNvPicPr>
            <a:picLocks noChangeAspect="1"/>
          </p:cNvPicPr>
          <p:nvPr/>
        </p:nvPicPr>
        <p:blipFill>
          <a:blip r:embed="rId3"/>
          <a:stretch>
            <a:fillRect/>
          </a:stretch>
        </p:blipFill>
        <p:spPr>
          <a:xfrm>
            <a:off x="8483756" y="960121"/>
            <a:ext cx="3101587" cy="5476239"/>
          </a:xfrm>
          <a:prstGeom prst="rect">
            <a:avLst/>
          </a:prstGeom>
        </p:spPr>
      </p:pic>
    </p:spTree>
    <p:extLst>
      <p:ext uri="{BB962C8B-B14F-4D97-AF65-F5344CB8AC3E}">
        <p14:creationId xmlns:p14="http://schemas.microsoft.com/office/powerpoint/2010/main" val="17187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25" y="7048693"/>
            <a:ext cx="4893545" cy="206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Native AXI4 Master: Offset=slave</a:t>
            </a:r>
            <a:r>
              <a:rPr lang="en-US" dirty="0">
                <a:highlight>
                  <a:srgbClr val="FFFF00"/>
                </a:highlight>
              </a:rPr>
              <a:t>(Default)</a:t>
            </a:r>
          </a:p>
        </p:txBody>
      </p:sp>
      <p:sp>
        <p:nvSpPr>
          <p:cNvPr id="2" name="Content Placeholder 1"/>
          <p:cNvSpPr>
            <a:spLocks noGrp="1"/>
          </p:cNvSpPr>
          <p:nvPr>
            <p:ph sz="half" idx="1"/>
          </p:nvPr>
        </p:nvSpPr>
        <p:spPr/>
        <p:txBody>
          <a:bodyPr/>
          <a:lstStyle/>
          <a:p>
            <a:r>
              <a:rPr lang="en-US" dirty="0"/>
              <a:t>Direct Interface</a:t>
            </a:r>
          </a:p>
          <a:p>
            <a:pPr lvl="1"/>
            <a:r>
              <a:rPr lang="en-US" dirty="0"/>
              <a:t>Generates an offset port and automatically maps it to an AXI4 Slave Lite interface</a:t>
            </a:r>
          </a:p>
          <a:p>
            <a:pPr lvl="1"/>
            <a:r>
              <a:rPr lang="en-US" dirty="0"/>
              <a:t>User must program the offset before starting transactions on the AXI4 Master interface </a:t>
            </a:r>
          </a:p>
          <a:p>
            <a:pPr lvl="1"/>
            <a:r>
              <a:rPr lang="en-US" dirty="0"/>
              <a:t>It can changed on the fly by re-programming the offset register</a:t>
            </a:r>
          </a:p>
          <a:p>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41</a:t>
            </a:fld>
            <a:endParaRPr lang="en-US" dirty="0">
              <a:solidFill>
                <a:srgbClr val="0C0C0C">
                  <a:tint val="75000"/>
                </a:srgbClr>
              </a:solidFill>
              <a:latin typeface="Arial"/>
            </a:endParaRPr>
          </a:p>
        </p:txBody>
      </p:sp>
      <p:sp>
        <p:nvSpPr>
          <p:cNvPr id="9" name="TextBox 8"/>
          <p:cNvSpPr txBox="1"/>
          <p:nvPr/>
        </p:nvSpPr>
        <p:spPr>
          <a:xfrm>
            <a:off x="6558549" y="4859920"/>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 …</a:t>
            </a:r>
          </a:p>
        </p:txBody>
      </p:sp>
      <p:cxnSp>
        <p:nvCxnSpPr>
          <p:cNvPr id="10" name="Straight Arrow Connector 9"/>
          <p:cNvCxnSpPr/>
          <p:nvPr/>
        </p:nvCxnSpPr>
        <p:spPr bwMode="auto">
          <a:xfrm flipH="1">
            <a:off x="5995493" y="4980517"/>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451273" y="5505096"/>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…Plus AXI4 Slave Lite interface to program the address offset</a:t>
            </a:r>
          </a:p>
        </p:txBody>
      </p:sp>
      <p:cxnSp>
        <p:nvCxnSpPr>
          <p:cNvPr id="14" name="Straight Arrow Connector 13"/>
          <p:cNvCxnSpPr/>
          <p:nvPr/>
        </p:nvCxnSpPr>
        <p:spPr bwMode="auto">
          <a:xfrm flipV="1">
            <a:off x="1835830" y="4889920"/>
            <a:ext cx="781031" cy="552092"/>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pic>
        <p:nvPicPr>
          <p:cNvPr id="5" name="Picture 4">
            <a:extLst>
              <a:ext uri="{FF2B5EF4-FFF2-40B4-BE49-F238E27FC236}">
                <a16:creationId xmlns:a16="http://schemas.microsoft.com/office/drawing/2014/main" id="{29522887-3E08-4040-B9A9-0881C3A2BDFA}"/>
              </a:ext>
            </a:extLst>
          </p:cNvPr>
          <p:cNvPicPr>
            <a:picLocks noChangeAspect="1"/>
          </p:cNvPicPr>
          <p:nvPr/>
        </p:nvPicPr>
        <p:blipFill>
          <a:blip r:embed="rId3"/>
          <a:stretch>
            <a:fillRect/>
          </a:stretch>
        </p:blipFill>
        <p:spPr>
          <a:xfrm>
            <a:off x="7003103" y="7048693"/>
            <a:ext cx="3749944" cy="2140625"/>
          </a:xfrm>
          <a:prstGeom prst="rect">
            <a:avLst/>
          </a:prstGeom>
        </p:spPr>
      </p:pic>
      <p:sp>
        <p:nvSpPr>
          <p:cNvPr id="15" name="TextBox 14">
            <a:extLst>
              <a:ext uri="{FF2B5EF4-FFF2-40B4-BE49-F238E27FC236}">
                <a16:creationId xmlns:a16="http://schemas.microsoft.com/office/drawing/2014/main" id="{8256063E-7DC7-4458-8214-8F9E6309BDD4}"/>
              </a:ext>
            </a:extLst>
          </p:cNvPr>
          <p:cNvSpPr txBox="1"/>
          <p:nvPr/>
        </p:nvSpPr>
        <p:spPr>
          <a:xfrm>
            <a:off x="2102403" y="3737318"/>
            <a:ext cx="3220122"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slave</a:t>
            </a:r>
          </a:p>
        </p:txBody>
      </p:sp>
      <p:pic>
        <p:nvPicPr>
          <p:cNvPr id="8" name="Picture 7">
            <a:extLst>
              <a:ext uri="{FF2B5EF4-FFF2-40B4-BE49-F238E27FC236}">
                <a16:creationId xmlns:a16="http://schemas.microsoft.com/office/drawing/2014/main" id="{25115EC1-DDD1-435F-87F5-F69C7AB5857E}"/>
              </a:ext>
            </a:extLst>
          </p:cNvPr>
          <p:cNvPicPr>
            <a:picLocks noChangeAspect="1"/>
          </p:cNvPicPr>
          <p:nvPr/>
        </p:nvPicPr>
        <p:blipFill>
          <a:blip r:embed="rId4"/>
          <a:stretch>
            <a:fillRect/>
          </a:stretch>
        </p:blipFill>
        <p:spPr>
          <a:xfrm>
            <a:off x="2616861" y="4243027"/>
            <a:ext cx="3381375" cy="1695450"/>
          </a:xfrm>
          <a:prstGeom prst="rect">
            <a:avLst/>
          </a:prstGeom>
        </p:spPr>
      </p:pic>
      <p:pic>
        <p:nvPicPr>
          <p:cNvPr id="11" name="Picture 10">
            <a:extLst>
              <a:ext uri="{FF2B5EF4-FFF2-40B4-BE49-F238E27FC236}">
                <a16:creationId xmlns:a16="http://schemas.microsoft.com/office/drawing/2014/main" id="{7F5E6188-4884-460E-8497-482F55C3E6CD}"/>
              </a:ext>
            </a:extLst>
          </p:cNvPr>
          <p:cNvPicPr>
            <a:picLocks noChangeAspect="1"/>
          </p:cNvPicPr>
          <p:nvPr/>
        </p:nvPicPr>
        <p:blipFill>
          <a:blip r:embed="rId5"/>
          <a:stretch>
            <a:fillRect/>
          </a:stretch>
        </p:blipFill>
        <p:spPr>
          <a:xfrm>
            <a:off x="8483756" y="960121"/>
            <a:ext cx="3101587" cy="5476239"/>
          </a:xfrm>
          <a:prstGeom prst="rect">
            <a:avLst/>
          </a:prstGeom>
        </p:spPr>
      </p:pic>
    </p:spTree>
    <p:extLst>
      <p:ext uri="{BB962C8B-B14F-4D97-AF65-F5344CB8AC3E}">
        <p14:creationId xmlns:p14="http://schemas.microsoft.com/office/powerpoint/2010/main" val="402137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Burst Accesses Inferred for AXI4 Master</a:t>
            </a:r>
          </a:p>
        </p:txBody>
      </p:sp>
      <p:sp>
        <p:nvSpPr>
          <p:cNvPr id="3" name="Content Placeholder 2"/>
          <p:cNvSpPr>
            <a:spLocks noGrp="1"/>
          </p:cNvSpPr>
          <p:nvPr>
            <p:ph idx="1"/>
          </p:nvPr>
        </p:nvSpPr>
        <p:spPr/>
        <p:txBody>
          <a:bodyPr/>
          <a:lstStyle/>
          <a:p>
            <a:r>
              <a:rPr lang="en-US" dirty="0"/>
              <a:t>There are two types of accesses on an AXI Master</a:t>
            </a:r>
          </a:p>
          <a:p>
            <a:endParaRPr lang="en-US" dirty="0"/>
          </a:p>
          <a:p>
            <a:endParaRPr lang="en-US" dirty="0"/>
          </a:p>
          <a:p>
            <a:pPr marL="0" indent="0">
              <a:buNone/>
            </a:pPr>
            <a:endParaRPr lang="en-US" dirty="0"/>
          </a:p>
          <a:p>
            <a:pPr lvl="1"/>
            <a:endParaRPr lang="en-US" dirty="0"/>
          </a:p>
          <a:p>
            <a:pPr lvl="1"/>
            <a:r>
              <a:rPr lang="en-US" dirty="0"/>
              <a:t>Burst accesses are more efficient</a:t>
            </a:r>
          </a:p>
          <a:p>
            <a:pPr lvl="1"/>
            <a:r>
              <a:rPr lang="en-US" dirty="0"/>
              <a:t>Burst access has until now required the use of </a:t>
            </a:r>
            <a:r>
              <a:rPr lang="en-US" dirty="0" err="1"/>
              <a:t>memcpy</a:t>
            </a:r>
            <a:r>
              <a:rPr lang="en-US" dirty="0"/>
              <a:t>()</a:t>
            </a:r>
          </a:p>
          <a:p>
            <a:r>
              <a:rPr lang="en-US" dirty="0"/>
              <a:t>Burst Accesses are now inferred</a:t>
            </a:r>
          </a:p>
          <a:p>
            <a:pPr lvl="1"/>
            <a:r>
              <a:rPr lang="en-US" dirty="0"/>
              <a:t>From operations in a for-loop and from sequential operations in the code</a:t>
            </a:r>
          </a:p>
          <a:p>
            <a:pPr lvl="1"/>
            <a:r>
              <a:rPr lang="en-US" dirty="0"/>
              <a:t>However: there are some limitations</a:t>
            </a:r>
          </a:p>
          <a:p>
            <a:pPr lvl="2"/>
            <a:r>
              <a:rPr lang="en-US" dirty="0"/>
              <a:t>Single for-loops only, no nested loops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42</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B13C4D72-AF0E-424B-BEA5-A44D815812C5}"/>
              </a:ext>
            </a:extLst>
          </p:cNvPr>
          <p:cNvSpPr txBox="1"/>
          <p:nvPr/>
        </p:nvSpPr>
        <p:spPr bwMode="auto">
          <a:xfrm>
            <a:off x="2317642" y="1920189"/>
            <a:ext cx="1134285"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Single Access</a:t>
            </a:r>
          </a:p>
        </p:txBody>
      </p:sp>
      <p:sp>
        <p:nvSpPr>
          <p:cNvPr id="11" name="TextBox 10">
            <a:extLst>
              <a:ext uri="{FF2B5EF4-FFF2-40B4-BE49-F238E27FC236}">
                <a16:creationId xmlns:a16="http://schemas.microsoft.com/office/drawing/2014/main" id="{153BED99-BE64-4E17-990E-87DAD0AEEFD1}"/>
              </a:ext>
            </a:extLst>
          </p:cNvPr>
          <p:cNvSpPr txBox="1"/>
          <p:nvPr/>
        </p:nvSpPr>
        <p:spPr bwMode="auto">
          <a:xfrm>
            <a:off x="8105417" y="1920189"/>
            <a:ext cx="1115049"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Burst A</a:t>
            </a:r>
            <a:r>
              <a:rPr lang="en-US" sz="1200" b="1" kern="0" dirty="0" err="1">
                <a:solidFill>
                  <a:srgbClr val="3F3F3F"/>
                </a:solidFill>
                <a:latin typeface="Arial"/>
              </a:rPr>
              <a:t>ccess</a:t>
            </a:r>
            <a:r>
              <a:rPr lang="en-US" sz="1200" b="1" kern="0" dirty="0">
                <a:solidFill>
                  <a:srgbClr val="3F3F3F"/>
                </a:solidFill>
                <a:latin typeface="Arial"/>
              </a:rPr>
              <a:t> </a:t>
            </a:r>
          </a:p>
        </p:txBody>
      </p:sp>
      <p:sp>
        <p:nvSpPr>
          <p:cNvPr id="12" name="TextBox 11">
            <a:extLst>
              <a:ext uri="{FF2B5EF4-FFF2-40B4-BE49-F238E27FC236}">
                <a16:creationId xmlns:a16="http://schemas.microsoft.com/office/drawing/2014/main" id="{A465375C-6A2C-4100-A5D7-72BCE7BB3ACD}"/>
              </a:ext>
            </a:extLst>
          </p:cNvPr>
          <p:cNvSpPr txBox="1"/>
          <p:nvPr/>
        </p:nvSpPr>
        <p:spPr>
          <a:xfrm>
            <a:off x="611031"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val</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 = *(a +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
        <p:nvSpPr>
          <p:cNvPr id="15" name="TextBox 14">
            <a:extLst>
              <a:ext uri="{FF2B5EF4-FFF2-40B4-BE49-F238E27FC236}">
                <a16:creationId xmlns:a16="http://schemas.microsoft.com/office/drawing/2014/main" id="{B3F419A8-77FF-414C-A2E5-73086A644F79}"/>
              </a:ext>
            </a:extLst>
          </p:cNvPr>
          <p:cNvSpPr txBox="1"/>
          <p:nvPr/>
        </p:nvSpPr>
        <p:spPr>
          <a:xfrm>
            <a:off x="6445474"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vals</a:t>
            </a:r>
            <a:r>
              <a:rPr lang="en-US" sz="1050" b="1" kern="0" dirty="0">
                <a:solidFill>
                  <a:srgbClr val="000000"/>
                </a:solidFill>
                <a:latin typeface="Courier New" pitchFamily="49" charset="0"/>
                <a:cs typeface="Courier New" pitchFamily="49" charset="0"/>
              </a:rPr>
              <a:t>, a, N * </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084770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AXI4-Master : Burst Access with a Single Port</a:t>
            </a:r>
          </a:p>
        </p:txBody>
      </p:sp>
      <p:sp>
        <p:nvSpPr>
          <p:cNvPr id="3" name="Content Placeholder 2"/>
          <p:cNvSpPr>
            <a:spLocks noGrp="1"/>
          </p:cNvSpPr>
          <p:nvPr>
            <p:ph idx="1"/>
          </p:nvPr>
        </p:nvSpPr>
        <p:spPr>
          <a:xfrm>
            <a:off x="649120" y="1463040"/>
            <a:ext cx="5936149" cy="4759404"/>
          </a:xfrm>
        </p:spPr>
        <p:txBody>
          <a:bodyPr/>
          <a:lstStyle/>
          <a:p>
            <a:r>
              <a:rPr lang="en-US" dirty="0"/>
              <a:t>Burst access with single port</a:t>
            </a:r>
          </a:p>
          <a:p>
            <a:pPr lvl="1"/>
            <a:r>
              <a:rPr lang="en-US" dirty="0"/>
              <a:t>Loop must be pipelined</a:t>
            </a:r>
          </a:p>
          <a:p>
            <a:pPr lvl="1"/>
            <a:r>
              <a:rPr lang="en-US" dirty="0"/>
              <a:t>Address must be accessed in increasing order</a:t>
            </a:r>
          </a:p>
          <a:p>
            <a:pPr lvl="1"/>
            <a:r>
              <a:rPr lang="en-US" dirty="0"/>
              <a:t>Memory accesses cannot be guarded by a conditional statement</a:t>
            </a:r>
          </a:p>
          <a:p>
            <a:pPr lvl="1"/>
            <a:r>
              <a:rPr lang="en-US" dirty="0"/>
              <a:t>Do not flatten nested loops</a:t>
            </a:r>
          </a:p>
          <a:p>
            <a:pPr lvl="1"/>
            <a:r>
              <a:rPr lang="en-US" dirty="0"/>
              <a:t>Only one read and write per AXI port allowed in a for loop</a:t>
            </a:r>
          </a:p>
          <a:p>
            <a:pPr lvl="1"/>
            <a:r>
              <a:rPr lang="en-US" dirty="0"/>
              <a:t>Only one read and one write is allowed in a for loop unless the ports are bundled in different AXI ports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a:xfrm>
            <a:off x="579120" y="6325606"/>
            <a:ext cx="3068319" cy="365125"/>
          </a:xfrm>
        </p:spPr>
        <p:txBody>
          <a:bodyPr/>
          <a:lstStyle/>
          <a:p>
            <a:pPr>
              <a:defRPr/>
            </a:pPr>
            <a:r>
              <a:rPr lang="en-US" dirty="0"/>
              <a:t>Creating Processor System 24- </a:t>
            </a:r>
            <a:fld id="{99D29FBF-A473-46DA-BC14-675AC1C8F9A5}" type="slidenum">
              <a:rPr lang="en-US" smtClean="0"/>
              <a:pPr>
                <a:defRPr/>
              </a:pPr>
              <a:t>43</a:t>
            </a:fld>
            <a:endParaRPr lang="en-US" dirty="0"/>
          </a:p>
        </p:txBody>
      </p:sp>
      <p:sp>
        <p:nvSpPr>
          <p:cNvPr id="9" name="TextBox 8">
            <a:extLst>
              <a:ext uri="{FF2B5EF4-FFF2-40B4-BE49-F238E27FC236}">
                <a16:creationId xmlns:a16="http://schemas.microsoft.com/office/drawing/2014/main" id="{B77CDB55-AE5D-4D40-9349-982950185D94}"/>
              </a:ext>
            </a:extLst>
          </p:cNvPr>
          <p:cNvSpPr txBox="1"/>
          <p:nvPr/>
        </p:nvSpPr>
        <p:spPr>
          <a:xfrm>
            <a:off x="6944775" y="1463040"/>
            <a:ext cx="4919630" cy="397031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//Port a is assigned to an AXI4 </a:t>
            </a:r>
            <a:r>
              <a:rPr lang="en-US" sz="1050" b="1" kern="0" dirty="0" err="1">
                <a:solidFill>
                  <a:srgbClr val="000000"/>
                </a:solidFill>
                <a:latin typeface="Courier New" pitchFamily="49" charset="0"/>
                <a:cs typeface="Courier New" pitchFamily="49" charset="0"/>
              </a:rPr>
              <a:t>maste</a:t>
            </a:r>
            <a:r>
              <a:rPr lang="en-US" sz="1050" b="1" kern="0" dirty="0">
                <a:solidFill>
                  <a:srgbClr val="000000"/>
                </a:solidFill>
                <a:latin typeface="Courier New" pitchFamily="49" charset="0"/>
                <a:cs typeface="Courier New" pitchFamily="49" charset="0"/>
              </a:rPr>
              <a:t>r interface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int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depth=50</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 </a:t>
            </a:r>
            <a:r>
              <a:rPr lang="en-US" sz="1050" b="1" kern="0" dirty="0" err="1">
                <a:solidFill>
                  <a:srgbClr val="000000"/>
                </a:solidFill>
                <a:latin typeface="Courier New" pitchFamily="49" charset="0"/>
                <a:cs typeface="Courier New" pitchFamily="49" charset="0"/>
              </a:rPr>
              <a:t>s_axilite</a:t>
            </a:r>
            <a:r>
              <a:rPr lang="en-US" sz="1050" b="1" kern="0" dirty="0">
                <a:solidFill>
                  <a:srgbClr val="000000"/>
                </a:solidFill>
                <a:latin typeface="Courier New" pitchFamily="49" charset="0"/>
                <a:cs typeface="Courier New" pitchFamily="49" charset="0"/>
              </a:rPr>
              <a:t> port=return</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a:t>
            </a:r>
            <a:r>
              <a:rPr lang="en-US" sz="1050" b="1" kern="0" dirty="0" err="1">
                <a:solidFill>
                  <a:srgbClr val="000000"/>
                </a:solidFill>
                <a:latin typeface="Courier New" pitchFamily="49" charset="0"/>
                <a:cs typeface="Courier New" pitchFamily="49" charset="0"/>
              </a:rPr>
              <a:t>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int buff[50];</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//Burst data into the D</a:t>
            </a:r>
            <a:r>
              <a:rPr lang="en-US" sz="1050" b="1" kern="0" dirty="0" err="1">
                <a:solidFill>
                  <a:srgbClr val="000000"/>
                </a:solidFill>
                <a:latin typeface="Courier New" pitchFamily="49" charset="0"/>
                <a:cs typeface="Courier New" pitchFamily="49" charset="0"/>
              </a:rPr>
              <a:t>esign</a:t>
            </a: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 creates a burst access to memory</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m</a:t>
            </a:r>
            <a:r>
              <a:rPr lang="en-US" sz="1050" b="1" kern="0" dirty="0" err="1">
                <a:solidFill>
                  <a:srgbClr val="000000"/>
                </a:solidFill>
                <a:latin typeface="Courier New" pitchFamily="49" charset="0"/>
                <a:cs typeface="Courier New" pitchFamily="49" charset="0"/>
              </a:rPr>
              <a:t>emcpy</a:t>
            </a:r>
            <a:r>
              <a:rPr lang="en-US" sz="1050" b="1" kern="0" dirty="0">
                <a:solidFill>
                  <a:srgbClr val="000000"/>
                </a:solidFill>
                <a:latin typeface="Courier New" pitchFamily="49" charset="0"/>
                <a:cs typeface="Courier New" pitchFamily="49" charset="0"/>
              </a:rPr>
              <a:t>(buff,(const int*)a,50*</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(int));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//Perform some calculation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]+100;</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//Burst Dara out of the design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//Alternatively, for loop creates a burst access to memory</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PIPELINE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89960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AXI4-Master : Burst Access with Multiple Ports</a:t>
            </a:r>
          </a:p>
        </p:txBody>
      </p:sp>
      <p:sp>
        <p:nvSpPr>
          <p:cNvPr id="3" name="Content Placeholder 2"/>
          <p:cNvSpPr>
            <a:spLocks noGrp="1"/>
          </p:cNvSpPr>
          <p:nvPr>
            <p:ph idx="1"/>
          </p:nvPr>
        </p:nvSpPr>
        <p:spPr>
          <a:xfrm>
            <a:off x="623219" y="1179678"/>
            <a:ext cx="5704501" cy="4759404"/>
          </a:xfrm>
        </p:spPr>
        <p:txBody>
          <a:bodyPr/>
          <a:lstStyle/>
          <a:p>
            <a:r>
              <a:rPr lang="en-US" dirty="0"/>
              <a:t>Burst access with multiple ports</a:t>
            </a:r>
          </a:p>
          <a:p>
            <a:pPr lvl="1"/>
            <a:r>
              <a:rPr lang="en-US" dirty="0" err="1"/>
              <a:t>Vitis</a:t>
            </a:r>
            <a:r>
              <a:rPr lang="en-US" dirty="0"/>
              <a:t> HLS implements the port reads as burst transfers</a:t>
            </a:r>
          </a:p>
          <a:p>
            <a:pPr lvl="1"/>
            <a:r>
              <a:rPr lang="en-US" dirty="0"/>
              <a:t>Port a is specified without using the bundle option and is implemented in the default AXI interface</a:t>
            </a:r>
          </a:p>
          <a:p>
            <a:pPr lvl="1"/>
            <a:r>
              <a:rPr lang="en-US" dirty="0"/>
              <a:t>Port b is specified using a named bundle and is implemented in a separate AXI interface called d2_port</a:t>
            </a:r>
          </a:p>
          <a:p>
            <a:pPr lvl="1"/>
            <a:r>
              <a:rPr lang="en-US" dirty="0"/>
              <a:t>In the multiple access bursts</a:t>
            </a:r>
          </a:p>
          <a:p>
            <a:pPr lvl="2"/>
            <a:r>
              <a:rPr lang="en-US" dirty="0"/>
              <a:t>Only one access(read or write) per port can be inferred from a for loop</a:t>
            </a:r>
          </a:p>
          <a:p>
            <a:pPr lvl="2"/>
            <a:r>
              <a:rPr lang="en-US" dirty="0"/>
              <a:t>No simultaneous read and write access</a:t>
            </a:r>
          </a:p>
          <a:p>
            <a:pPr lvl="2"/>
            <a:r>
              <a:rPr lang="en-US" dirty="0"/>
              <a:t>If multiple ports are used, multiple reads or writes can be performed</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a:xfrm>
            <a:off x="579120" y="6325606"/>
            <a:ext cx="2885439" cy="365125"/>
          </a:xfrm>
        </p:spPr>
        <p:txBody>
          <a:bodyPr/>
          <a:lstStyle/>
          <a:p>
            <a:pPr>
              <a:defRPr/>
            </a:pPr>
            <a:r>
              <a:rPr lang="en-US" dirty="0"/>
              <a:t>Creating Processor System 24- </a:t>
            </a:r>
            <a:fld id="{99D29FBF-A473-46DA-BC14-675AC1C8F9A5}" type="slidenum">
              <a:rPr lang="en-US" smtClean="0"/>
              <a:pPr>
                <a:defRPr/>
              </a:pPr>
              <a:t>44</a:t>
            </a:fld>
            <a:endParaRPr lang="en-US" dirty="0"/>
          </a:p>
        </p:txBody>
      </p:sp>
      <p:sp>
        <p:nvSpPr>
          <p:cNvPr id="9" name="TextBox 8">
            <a:extLst>
              <a:ext uri="{FF2B5EF4-FFF2-40B4-BE49-F238E27FC236}">
                <a16:creationId xmlns:a16="http://schemas.microsoft.com/office/drawing/2014/main" id="{B77CDB55-AE5D-4D40-9349-982950185D94}"/>
              </a:ext>
            </a:extLst>
          </p:cNvPr>
          <p:cNvSpPr txBox="1"/>
          <p:nvPr/>
        </p:nvSpPr>
        <p:spPr>
          <a:xfrm>
            <a:off x="6438965" y="1329133"/>
            <a:ext cx="5751448" cy="3162404"/>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//Two pointers are accessed</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int *a, int *b){</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 </a:t>
            </a:r>
            <a:r>
              <a:rPr lang="en-US" sz="1050" b="1" kern="0" dirty="0" err="1">
                <a:solidFill>
                  <a:srgbClr val="000000"/>
                </a:solidFill>
                <a:latin typeface="Courier New" pitchFamily="49" charset="0"/>
                <a:cs typeface="Courier New" pitchFamily="49" charset="0"/>
              </a:rPr>
              <a:t>s_axilite</a:t>
            </a:r>
            <a:r>
              <a:rPr lang="en-US" sz="1050" b="1" kern="0" dirty="0">
                <a:solidFill>
                  <a:srgbClr val="000000"/>
                </a:solidFill>
                <a:latin typeface="Courier New" pitchFamily="49" charset="0"/>
                <a:cs typeface="Courier New" pitchFamily="49" charset="0"/>
              </a:rPr>
              <a:t> port=return</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//Two different AXI ports are used</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depth=50</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port=b depth=50 bundle=d2_port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a:t>
            </a:r>
            <a:r>
              <a:rPr lang="en-US" sz="1050" b="1" kern="0" dirty="0" err="1">
                <a:solidFill>
                  <a:srgbClr val="000000"/>
                </a:solidFill>
                <a:latin typeface="Courier New" pitchFamily="49" charset="0"/>
                <a:cs typeface="Courier New" pitchFamily="49" charset="0"/>
              </a:rPr>
              <a:t>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int buff[50];</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//Copy data in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PIPELINE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//separate AXI ports mean both a and b reads implemented as bursts</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376263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Burst Accesses Inferred for AXI4 Master</a:t>
            </a:r>
          </a:p>
        </p:txBody>
      </p:sp>
      <p:sp>
        <p:nvSpPr>
          <p:cNvPr id="3" name="Content Placeholder 2"/>
          <p:cNvSpPr>
            <a:spLocks noGrp="1"/>
          </p:cNvSpPr>
          <p:nvPr>
            <p:ph idx="1"/>
          </p:nvPr>
        </p:nvSpPr>
        <p:spPr/>
        <p:txBody>
          <a:bodyPr/>
          <a:lstStyle/>
          <a:p>
            <a:r>
              <a:rPr lang="en-US" dirty="0"/>
              <a:t>There are two types of accesses on an AXI Master</a:t>
            </a:r>
          </a:p>
          <a:p>
            <a:endParaRPr lang="en-US" dirty="0"/>
          </a:p>
          <a:p>
            <a:endParaRPr lang="en-US" dirty="0"/>
          </a:p>
          <a:p>
            <a:pPr marL="0" indent="0">
              <a:buNone/>
            </a:pPr>
            <a:endParaRPr lang="en-US" dirty="0"/>
          </a:p>
          <a:p>
            <a:pPr lvl="1"/>
            <a:endParaRPr lang="en-US" dirty="0"/>
          </a:p>
          <a:p>
            <a:pPr lvl="1"/>
            <a:r>
              <a:rPr lang="en-US" dirty="0"/>
              <a:t>Burst accesses are more efficient</a:t>
            </a:r>
          </a:p>
          <a:p>
            <a:pPr lvl="1"/>
            <a:r>
              <a:rPr lang="en-US" dirty="0"/>
              <a:t>Burst access has until now required the use of </a:t>
            </a:r>
            <a:r>
              <a:rPr lang="en-US" dirty="0" err="1"/>
              <a:t>memcpy</a:t>
            </a:r>
            <a:r>
              <a:rPr lang="en-US" dirty="0"/>
              <a:t>()</a:t>
            </a:r>
          </a:p>
          <a:p>
            <a:r>
              <a:rPr lang="en-US" dirty="0"/>
              <a:t>Burst Accesses are now inferred</a:t>
            </a:r>
          </a:p>
          <a:p>
            <a:pPr lvl="1"/>
            <a:r>
              <a:rPr lang="en-US" dirty="0"/>
              <a:t>From operations in a for-loop and from sequential operations in the code</a:t>
            </a:r>
          </a:p>
          <a:p>
            <a:pPr lvl="1"/>
            <a:r>
              <a:rPr lang="en-US" dirty="0"/>
              <a:t>However: there are some limitations</a:t>
            </a:r>
          </a:p>
          <a:p>
            <a:pPr lvl="2"/>
            <a:r>
              <a:rPr lang="en-US" dirty="0"/>
              <a:t>Single for-loops only, no nested loops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45</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B13C4D72-AF0E-424B-BEA5-A44D815812C5}"/>
              </a:ext>
            </a:extLst>
          </p:cNvPr>
          <p:cNvSpPr txBox="1"/>
          <p:nvPr/>
        </p:nvSpPr>
        <p:spPr bwMode="auto">
          <a:xfrm>
            <a:off x="2317642" y="1920189"/>
            <a:ext cx="1134285"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Single Access</a:t>
            </a:r>
          </a:p>
        </p:txBody>
      </p:sp>
      <p:sp>
        <p:nvSpPr>
          <p:cNvPr id="11" name="TextBox 10">
            <a:extLst>
              <a:ext uri="{FF2B5EF4-FFF2-40B4-BE49-F238E27FC236}">
                <a16:creationId xmlns:a16="http://schemas.microsoft.com/office/drawing/2014/main" id="{153BED99-BE64-4E17-990E-87DAD0AEEFD1}"/>
              </a:ext>
            </a:extLst>
          </p:cNvPr>
          <p:cNvSpPr txBox="1"/>
          <p:nvPr/>
        </p:nvSpPr>
        <p:spPr bwMode="auto">
          <a:xfrm>
            <a:off x="8105417" y="1920189"/>
            <a:ext cx="1115049"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Burst A</a:t>
            </a:r>
            <a:r>
              <a:rPr lang="en-US" sz="1200" b="1" kern="0" dirty="0" err="1">
                <a:solidFill>
                  <a:srgbClr val="3F3F3F"/>
                </a:solidFill>
                <a:latin typeface="Arial"/>
              </a:rPr>
              <a:t>ccess</a:t>
            </a:r>
            <a:r>
              <a:rPr lang="en-US" sz="1200" b="1" kern="0" dirty="0">
                <a:solidFill>
                  <a:srgbClr val="3F3F3F"/>
                </a:solidFill>
                <a:latin typeface="Arial"/>
              </a:rPr>
              <a:t> </a:t>
            </a:r>
          </a:p>
        </p:txBody>
      </p:sp>
      <p:sp>
        <p:nvSpPr>
          <p:cNvPr id="12" name="TextBox 11">
            <a:extLst>
              <a:ext uri="{FF2B5EF4-FFF2-40B4-BE49-F238E27FC236}">
                <a16:creationId xmlns:a16="http://schemas.microsoft.com/office/drawing/2014/main" id="{A465375C-6A2C-4100-A5D7-72BCE7BB3ACD}"/>
              </a:ext>
            </a:extLst>
          </p:cNvPr>
          <p:cNvSpPr txBox="1"/>
          <p:nvPr/>
        </p:nvSpPr>
        <p:spPr>
          <a:xfrm>
            <a:off x="611031"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val</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 = *(a +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
        <p:nvSpPr>
          <p:cNvPr id="15" name="TextBox 14">
            <a:extLst>
              <a:ext uri="{FF2B5EF4-FFF2-40B4-BE49-F238E27FC236}">
                <a16:creationId xmlns:a16="http://schemas.microsoft.com/office/drawing/2014/main" id="{B3F419A8-77FF-414C-A2E5-73086A644F79}"/>
              </a:ext>
            </a:extLst>
          </p:cNvPr>
          <p:cNvSpPr txBox="1"/>
          <p:nvPr/>
        </p:nvSpPr>
        <p:spPr>
          <a:xfrm>
            <a:off x="6445474"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vals</a:t>
            </a:r>
            <a:r>
              <a:rPr lang="en-US" sz="1050" b="1" kern="0" dirty="0">
                <a:solidFill>
                  <a:srgbClr val="000000"/>
                </a:solidFill>
                <a:latin typeface="Courier New" pitchFamily="49" charset="0"/>
                <a:cs typeface="Courier New" pitchFamily="49" charset="0"/>
              </a:rPr>
              <a:t>, a, N * </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9581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trike="sngStrike" dirty="0"/>
              <a:t>Byte-Enable Accesses on AXI4 Master</a:t>
            </a:r>
          </a:p>
        </p:txBody>
      </p:sp>
      <p:sp>
        <p:nvSpPr>
          <p:cNvPr id="2" name="Content Placeholder 1"/>
          <p:cNvSpPr>
            <a:spLocks noGrp="1"/>
          </p:cNvSpPr>
          <p:nvPr>
            <p:ph idx="1"/>
          </p:nvPr>
        </p:nvSpPr>
        <p:spPr/>
        <p:txBody>
          <a:bodyPr/>
          <a:lstStyle/>
          <a:p>
            <a:r>
              <a:rPr lang="en-US" dirty="0"/>
              <a:t>Byte-Enable Accesses Support on AXI4 Master Interfaces</a:t>
            </a:r>
          </a:p>
          <a:p>
            <a:pPr lvl="1"/>
            <a:r>
              <a:rPr lang="en-US" dirty="0"/>
              <a:t>Single bytes are now written and read</a:t>
            </a:r>
          </a:p>
          <a:p>
            <a:pPr lvl="1"/>
            <a:r>
              <a:rPr lang="en-US" dirty="0"/>
              <a:t>Improved AXI4 Master performance</a:t>
            </a:r>
          </a:p>
          <a:p>
            <a:r>
              <a:rPr lang="en-US" dirty="0"/>
              <a:t>Improved Performance</a:t>
            </a:r>
          </a:p>
          <a:p>
            <a:pPr lvl="1"/>
            <a:r>
              <a:rPr lang="en-US" dirty="0"/>
              <a:t>This code uses 8-bit data </a:t>
            </a:r>
          </a:p>
          <a:p>
            <a:pPr lvl="1"/>
            <a:endParaRPr lang="en-US" dirty="0"/>
          </a:p>
          <a:p>
            <a:pPr lvl="1"/>
            <a:endParaRPr lang="en-US" dirty="0"/>
          </a:p>
          <a:p>
            <a:pPr lvl="2"/>
            <a:r>
              <a:rPr lang="en-US" dirty="0"/>
              <a:t>Previously, accessing this required reading/writing full 32-bit</a:t>
            </a:r>
          </a:p>
          <a:p>
            <a:pPr lvl="2"/>
            <a:r>
              <a:rPr lang="en-US" dirty="0"/>
              <a:t>This implied a required read-modify-write behavior: Impacted performance</a:t>
            </a:r>
          </a:p>
          <a:p>
            <a:pPr lvl="1"/>
            <a:r>
              <a:rPr lang="en-US" dirty="0"/>
              <a:t>Similar performance improvement when accessing struct members</a:t>
            </a:r>
          </a:p>
          <a:p>
            <a:pPr lvl="2"/>
            <a:r>
              <a:rPr lang="en-US" dirty="0"/>
              <a:t>Also often implied read-modify-write behavior</a:t>
            </a:r>
          </a:p>
          <a:p>
            <a:pPr lvl="1"/>
            <a:r>
              <a:rPr lang="en-US" dirty="0"/>
              <a:t>Improved Port Bundling</a:t>
            </a:r>
          </a:p>
          <a:p>
            <a:pPr lvl="2"/>
            <a:r>
              <a:rPr lang="en-US" dirty="0"/>
              <a:t>Variables of different sizes can be grouped into same AXI4 Master port</a:t>
            </a:r>
          </a:p>
        </p:txBody>
      </p:sp>
      <p:sp>
        <p:nvSpPr>
          <p:cNvPr id="8" name="Slide Number Placeholder 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46</a:t>
            </a:fld>
            <a:endParaRPr lang="en-US" dirty="0">
              <a:solidFill>
                <a:srgbClr val="0C0C0C">
                  <a:tint val="75000"/>
                </a:srgbClr>
              </a:solidFill>
              <a:latin typeface="Arial"/>
            </a:endParaRPr>
          </a:p>
        </p:txBody>
      </p:sp>
      <p:sp>
        <p:nvSpPr>
          <p:cNvPr id="6" name="TextBox 5">
            <a:extLst>
              <a:ext uri="{FF2B5EF4-FFF2-40B4-BE49-F238E27FC236}">
                <a16:creationId xmlns:a16="http://schemas.microsoft.com/office/drawing/2014/main" id="{8697EF16-4BCD-4E57-A0E6-FE1456A0E6A2}"/>
              </a:ext>
            </a:extLst>
          </p:cNvPr>
          <p:cNvSpPr txBox="1"/>
          <p:nvPr/>
        </p:nvSpPr>
        <p:spPr>
          <a:xfrm>
            <a:off x="1303501" y="3227893"/>
            <a:ext cx="4975041" cy="577081"/>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char *a)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depth=50 port=a</a:t>
            </a:r>
          </a:p>
        </p:txBody>
      </p:sp>
    </p:spTree>
    <p:extLst>
      <p:ext uri="{BB962C8B-B14F-4D97-AF65-F5344CB8AC3E}">
        <p14:creationId xmlns:p14="http://schemas.microsoft.com/office/powerpoint/2010/main" val="1208088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Port Bundling</a:t>
            </a:r>
          </a:p>
        </p:txBody>
      </p:sp>
      <p:sp>
        <p:nvSpPr>
          <p:cNvPr id="2" name="Content Placeholder 1"/>
          <p:cNvSpPr>
            <a:spLocks noGrp="1"/>
          </p:cNvSpPr>
          <p:nvPr>
            <p:ph idx="1"/>
          </p:nvPr>
        </p:nvSpPr>
        <p:spPr/>
        <p:txBody>
          <a:bodyPr/>
          <a:lstStyle/>
          <a:p>
            <a:r>
              <a:rPr lang="en-US" dirty="0"/>
              <a:t>AXI4 Master and Lite Port Bundling</a:t>
            </a:r>
          </a:p>
          <a:p>
            <a:pPr lvl="1"/>
            <a:r>
              <a:rPr lang="en-US" dirty="0"/>
              <a:t>The bundle options groups arguments into the same AXI4 port</a:t>
            </a:r>
          </a:p>
          <a:p>
            <a:pPr lvl="1"/>
            <a:r>
              <a:rPr lang="en-US" dirty="0"/>
              <a:t>For example, group 3 arguments into AXI4-Lite port “ctrl” :</a:t>
            </a:r>
          </a:p>
          <a:p>
            <a:pPr lvl="1"/>
            <a:endParaRPr lang="en-US" dirty="0"/>
          </a:p>
          <a:p>
            <a:pPr lvl="1"/>
            <a:endParaRPr lang="en-US" dirty="0"/>
          </a:p>
          <a:p>
            <a:pPr marL="0" indent="0">
              <a:buNone/>
            </a:pPr>
            <a:endParaRPr lang="en-US" dirty="0"/>
          </a:p>
          <a:p>
            <a:r>
              <a:rPr lang="en-US" dirty="0"/>
              <a:t>Arguments can be Bundled into AXI4 Master and AXI4 Lite ports</a:t>
            </a:r>
          </a:p>
          <a:p>
            <a:pPr lvl="1"/>
            <a:r>
              <a:rPr lang="en-US" dirty="0"/>
              <a:t>If no bundle name is used a default name is used for all arguments</a:t>
            </a:r>
          </a:p>
          <a:p>
            <a:pPr lvl="2"/>
            <a:r>
              <a:rPr lang="en-US" dirty="0"/>
              <a:t>All go into a single AXI4 Master or AXI4 Lite</a:t>
            </a:r>
          </a:p>
          <a:p>
            <a:pPr lvl="2"/>
            <a:r>
              <a:rPr lang="en-US" dirty="0"/>
              <a:t>Default name applied if no –bundle option is used</a:t>
            </a:r>
          </a:p>
          <a:p>
            <a:pPr lvl="1"/>
            <a:r>
              <a:rPr lang="en-US" dirty="0"/>
              <a:t>Group different sized variables into an AXI4 Master port</a:t>
            </a:r>
          </a:p>
          <a:p>
            <a:endParaRPr lang="en-US" dirty="0"/>
          </a:p>
        </p:txBody>
      </p:sp>
      <p:sp>
        <p:nvSpPr>
          <p:cNvPr id="7" name="Slide Number Placeholder 6"/>
          <p:cNvSpPr>
            <a:spLocks noGrp="1"/>
          </p:cNvSpPr>
          <p:nvPr>
            <p:ph type="sldNum" sz="quarter" idx="10"/>
          </p:nvPr>
        </p:nvSpPr>
        <p:spPr>
          <a:xfrm>
            <a:off x="579120" y="6325606"/>
            <a:ext cx="3098799" cy="365125"/>
          </a:xfrm>
        </p:spPr>
        <p:txBody>
          <a:bodyPr/>
          <a:lstStyle/>
          <a:p>
            <a:pPr>
              <a:defRPr/>
            </a:pPr>
            <a:r>
              <a:rPr lang="en-US" dirty="0"/>
              <a:t>Creating Processor System 24- </a:t>
            </a:r>
            <a:fld id="{99D29FBF-A473-46DA-BC14-675AC1C8F9A5}" type="slidenum">
              <a:rPr lang="en-US" smtClean="0"/>
              <a:pPr>
                <a:defRPr/>
              </a:pPr>
              <a:t>47</a:t>
            </a:fld>
            <a:endParaRPr lang="en-US" dirty="0"/>
          </a:p>
        </p:txBody>
      </p:sp>
      <p:sp>
        <p:nvSpPr>
          <p:cNvPr id="6" name="TextBox 5">
            <a:extLst>
              <a:ext uri="{FF2B5EF4-FFF2-40B4-BE49-F238E27FC236}">
                <a16:creationId xmlns:a16="http://schemas.microsoft.com/office/drawing/2014/main" id="{C8AB51B5-3335-4B12-A572-40AE571504F5}"/>
              </a:ext>
            </a:extLst>
          </p:cNvPr>
          <p:cNvSpPr txBox="1"/>
          <p:nvPr/>
        </p:nvSpPr>
        <p:spPr>
          <a:xfrm>
            <a:off x="1241939" y="2661743"/>
            <a:ext cx="6696008" cy="1277273"/>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void hls_sig_gen_bram2axis(</a:t>
            </a:r>
            <a:r>
              <a:rPr lang="en-US" sz="1100" b="1" kern="0" dirty="0" err="1">
                <a:solidFill>
                  <a:srgbClr val="000000"/>
                </a:solidFill>
                <a:latin typeface="Consolas" panose="020B0609020204030204" pitchFamily="49" charset="0"/>
                <a:cs typeface="Consolas" panose="020B0609020204030204" pitchFamily="49" charset="0"/>
              </a:rPr>
              <a:t>hls</a:t>
            </a:r>
            <a:r>
              <a:rPr lang="en-US" sz="1100" b="1" kern="0" dirty="0">
                <a:solidFill>
                  <a:srgbClr val="000000"/>
                </a:solidFill>
                <a:latin typeface="Consolas" panose="020B0609020204030204" pitchFamily="49" charset="0"/>
                <a:cs typeface="Consolas" panose="020B0609020204030204" pitchFamily="49" charset="0"/>
              </a:rPr>
              <a:t>::stream&lt;</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&gt;&amp; </a:t>
            </a:r>
            <a:r>
              <a:rPr lang="en-US" sz="1100" b="1" kern="0" dirty="0" err="1">
                <a:solidFill>
                  <a:srgbClr val="000000"/>
                </a:solidFill>
                <a:latin typeface="Consolas" panose="020B0609020204030204" pitchFamily="49" charset="0"/>
                <a:cs typeface="Consolas" panose="020B0609020204030204" pitchFamily="49" charset="0"/>
              </a:rPr>
              <a:t>dout</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[MAX_SIG_PERIOD], short </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port=return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fr-FR" sz="1100" b="1" kern="0" dirty="0">
                <a:solidFill>
                  <a:srgbClr val="000000"/>
                </a:solidFill>
                <a:latin typeface="Consolas" panose="020B0609020204030204" pitchFamily="49" charset="0"/>
                <a:cs typeface="Consolas" panose="020B0609020204030204" pitchFamily="49" charset="0"/>
              </a:rPr>
              <a:t>#</a:t>
            </a:r>
            <a:r>
              <a:rPr lang="fr-FR" sz="1100" b="1" kern="0" dirty="0" err="1">
                <a:solidFill>
                  <a:srgbClr val="000000"/>
                </a:solidFill>
                <a:latin typeface="Consolas" panose="020B0609020204030204" pitchFamily="49" charset="0"/>
                <a:cs typeface="Consolas" panose="020B0609020204030204" pitchFamily="49" charset="0"/>
              </a:rPr>
              <a:t>pragma</a:t>
            </a:r>
            <a:r>
              <a:rPr lang="fr-FR" sz="1100" b="1" kern="0" dirty="0">
                <a:solidFill>
                  <a:srgbClr val="000000"/>
                </a:solidFill>
                <a:latin typeface="Consolas" panose="020B0609020204030204" pitchFamily="49" charset="0"/>
                <a:cs typeface="Consolas" panose="020B0609020204030204" pitchFamily="49" charset="0"/>
              </a:rPr>
              <a:t> HLS INTERFACE port=</a:t>
            </a:r>
            <a:r>
              <a:rPr lang="fr-FR" sz="1100" b="1" kern="0" dirty="0" err="1">
                <a:solidFill>
                  <a:srgbClr val="000000"/>
                </a:solidFill>
                <a:latin typeface="Consolas" panose="020B0609020204030204" pitchFamily="49" charset="0"/>
                <a:cs typeface="Consolas" panose="020B0609020204030204" pitchFamily="49" charset="0"/>
              </a:rPr>
              <a:t>dout</a:t>
            </a:r>
            <a:r>
              <a:rPr lang="fr-FR" sz="1100" b="1" kern="0" dirty="0">
                <a:solidFill>
                  <a:srgbClr val="000000"/>
                </a:solidFill>
                <a:latin typeface="Consolas" panose="020B0609020204030204" pitchFamily="49" charset="0"/>
                <a:cs typeface="Consolas" panose="020B0609020204030204" pitchFamily="49" charset="0"/>
              </a:rPr>
              <a:t> mode=axis</a:t>
            </a:r>
          </a:p>
        </p:txBody>
      </p:sp>
    </p:spTree>
    <p:extLst>
      <p:ext uri="{BB962C8B-B14F-4D97-AF65-F5344CB8AC3E}">
        <p14:creationId xmlns:p14="http://schemas.microsoft.com/office/powerpoint/2010/main" val="192260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Port Bundling</a:t>
            </a:r>
          </a:p>
        </p:txBody>
      </p:sp>
      <p:sp>
        <p:nvSpPr>
          <p:cNvPr id="2" name="Content Placeholder 1"/>
          <p:cNvSpPr>
            <a:spLocks noGrp="1"/>
          </p:cNvSpPr>
          <p:nvPr>
            <p:ph idx="1"/>
          </p:nvPr>
        </p:nvSpPr>
        <p:spPr/>
        <p:txBody>
          <a:bodyPr/>
          <a:lstStyle/>
          <a:p>
            <a:r>
              <a:rPr lang="en-US" dirty="0"/>
              <a:t>AXI4 Master and Lite Port Bundling</a:t>
            </a:r>
          </a:p>
          <a:p>
            <a:pPr lvl="1"/>
            <a:r>
              <a:rPr lang="en-US" dirty="0"/>
              <a:t>The bundle options groups arguments into the same AXI4 port</a:t>
            </a:r>
          </a:p>
          <a:p>
            <a:pPr lvl="1"/>
            <a:r>
              <a:rPr lang="en-US" dirty="0"/>
              <a:t>For example, group 3 arguments into </a:t>
            </a:r>
            <a:r>
              <a:rPr lang="en-US" strike="sngStrike" dirty="0"/>
              <a:t>AXI4</a:t>
            </a:r>
            <a:r>
              <a:rPr lang="en-US" dirty="0">
                <a:highlight>
                  <a:srgbClr val="FFFF00"/>
                </a:highlight>
              </a:rPr>
              <a:t>AXI4-Lite</a:t>
            </a:r>
            <a:r>
              <a:rPr lang="en-US" dirty="0"/>
              <a:t> port “ctrl” :</a:t>
            </a:r>
          </a:p>
          <a:p>
            <a:pPr lvl="1"/>
            <a:endParaRPr lang="en-US" dirty="0"/>
          </a:p>
          <a:p>
            <a:pPr lvl="1"/>
            <a:endParaRPr lang="en-US" dirty="0"/>
          </a:p>
          <a:p>
            <a:endParaRPr lang="en-US" dirty="0"/>
          </a:p>
          <a:p>
            <a:endParaRPr lang="en-US" dirty="0"/>
          </a:p>
          <a:p>
            <a:r>
              <a:rPr lang="en-US" dirty="0"/>
              <a:t>Arguments can be Bundled into AXI4 Master and AXI4 Lite ports</a:t>
            </a:r>
          </a:p>
          <a:p>
            <a:pPr lvl="1"/>
            <a:r>
              <a:rPr lang="en-US" dirty="0"/>
              <a:t>If no bundle name is used a default name is used for all arguments</a:t>
            </a:r>
          </a:p>
          <a:p>
            <a:pPr lvl="2"/>
            <a:r>
              <a:rPr lang="en-US" dirty="0"/>
              <a:t>All go into a single AXI4 Master or AXI4 Lite</a:t>
            </a:r>
          </a:p>
          <a:p>
            <a:pPr lvl="2"/>
            <a:r>
              <a:rPr lang="en-US" dirty="0"/>
              <a:t>Default name applied if no –bundle option is used</a:t>
            </a:r>
          </a:p>
          <a:p>
            <a:pPr lvl="1"/>
            <a:r>
              <a:rPr lang="en-US" dirty="0"/>
              <a:t>Group different sized variables into an AXI4 Master port</a:t>
            </a:r>
          </a:p>
          <a:p>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48</a:t>
            </a:fld>
            <a:endParaRPr lang="en-US" dirty="0">
              <a:solidFill>
                <a:srgbClr val="0C0C0C">
                  <a:tint val="75000"/>
                </a:srgbClr>
              </a:solidFill>
              <a:latin typeface="Arial"/>
            </a:endParaRPr>
          </a:p>
        </p:txBody>
      </p:sp>
      <p:sp>
        <p:nvSpPr>
          <p:cNvPr id="6" name="TextBox 5">
            <a:extLst>
              <a:ext uri="{FF2B5EF4-FFF2-40B4-BE49-F238E27FC236}">
                <a16:creationId xmlns:a16="http://schemas.microsoft.com/office/drawing/2014/main" id="{C8AB51B5-3335-4B12-A572-40AE571504F5}"/>
              </a:ext>
            </a:extLst>
          </p:cNvPr>
          <p:cNvSpPr txBox="1"/>
          <p:nvPr/>
        </p:nvSpPr>
        <p:spPr>
          <a:xfrm>
            <a:off x="1241939" y="2661743"/>
            <a:ext cx="6696008" cy="1277273"/>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void hls_sig_gen_bram2axis(</a:t>
            </a:r>
            <a:r>
              <a:rPr lang="en-US" sz="1100" b="1" kern="0" dirty="0" err="1">
                <a:solidFill>
                  <a:srgbClr val="000000"/>
                </a:solidFill>
                <a:latin typeface="Consolas" panose="020B0609020204030204" pitchFamily="49" charset="0"/>
                <a:cs typeface="Consolas" panose="020B0609020204030204" pitchFamily="49" charset="0"/>
              </a:rPr>
              <a:t>hls</a:t>
            </a:r>
            <a:r>
              <a:rPr lang="en-US" sz="1100" b="1" kern="0" dirty="0">
                <a:solidFill>
                  <a:srgbClr val="000000"/>
                </a:solidFill>
                <a:latin typeface="Consolas" panose="020B0609020204030204" pitchFamily="49" charset="0"/>
                <a:cs typeface="Consolas" panose="020B0609020204030204" pitchFamily="49" charset="0"/>
              </a:rPr>
              <a:t>::stream&lt;</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&gt;&amp; </a:t>
            </a:r>
            <a:r>
              <a:rPr lang="en-US" sz="1100" b="1" kern="0" dirty="0" err="1">
                <a:solidFill>
                  <a:srgbClr val="000000"/>
                </a:solidFill>
                <a:latin typeface="Consolas" panose="020B0609020204030204" pitchFamily="49" charset="0"/>
                <a:cs typeface="Consolas" panose="020B0609020204030204" pitchFamily="49" charset="0"/>
              </a:rPr>
              <a:t>dout</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[MAX_SIG_PERIOD], short </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port=return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fr-FR" sz="1100" b="1" kern="0" dirty="0">
                <a:solidFill>
                  <a:srgbClr val="000000"/>
                </a:solidFill>
                <a:latin typeface="Consolas" panose="020B0609020204030204" pitchFamily="49" charset="0"/>
                <a:cs typeface="Consolas" panose="020B0609020204030204" pitchFamily="49" charset="0"/>
              </a:rPr>
              <a:t>#</a:t>
            </a:r>
            <a:r>
              <a:rPr lang="fr-FR" sz="1100" b="1" kern="0" dirty="0" err="1">
                <a:solidFill>
                  <a:srgbClr val="000000"/>
                </a:solidFill>
                <a:latin typeface="Consolas" panose="020B0609020204030204" pitchFamily="49" charset="0"/>
                <a:cs typeface="Consolas" panose="020B0609020204030204" pitchFamily="49" charset="0"/>
              </a:rPr>
              <a:t>pragma</a:t>
            </a:r>
            <a:r>
              <a:rPr lang="fr-FR" sz="1100" b="1" kern="0" dirty="0">
                <a:solidFill>
                  <a:srgbClr val="000000"/>
                </a:solidFill>
                <a:latin typeface="Consolas" panose="020B0609020204030204" pitchFamily="49" charset="0"/>
                <a:cs typeface="Consolas" panose="020B0609020204030204" pitchFamily="49" charset="0"/>
              </a:rPr>
              <a:t> HLS INTERFACE port=</a:t>
            </a:r>
            <a:r>
              <a:rPr lang="fr-FR" sz="1100" b="1" kern="0" dirty="0" err="1">
                <a:solidFill>
                  <a:srgbClr val="000000"/>
                </a:solidFill>
                <a:latin typeface="Consolas" panose="020B0609020204030204" pitchFamily="49" charset="0"/>
                <a:cs typeface="Consolas" panose="020B0609020204030204" pitchFamily="49" charset="0"/>
              </a:rPr>
              <a:t>dout</a:t>
            </a:r>
            <a:r>
              <a:rPr lang="fr-FR" sz="1100" b="1" kern="0" dirty="0">
                <a:solidFill>
                  <a:srgbClr val="000000"/>
                </a:solidFill>
                <a:latin typeface="Consolas" panose="020B0609020204030204" pitchFamily="49" charset="0"/>
                <a:cs typeface="Consolas" panose="020B0609020204030204" pitchFamily="49" charset="0"/>
              </a:rPr>
              <a:t> </a:t>
            </a:r>
            <a:r>
              <a:rPr lang="fr-FR"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fr-FR" sz="1100" b="1" kern="0" dirty="0">
                <a:solidFill>
                  <a:srgbClr val="000000"/>
                </a:solidFill>
                <a:latin typeface="Consolas" panose="020B0609020204030204" pitchFamily="49" charset="0"/>
                <a:cs typeface="Consolas" panose="020B0609020204030204" pitchFamily="49" charset="0"/>
              </a:rPr>
              <a:t>axis</a:t>
            </a:r>
          </a:p>
        </p:txBody>
      </p:sp>
    </p:spTree>
    <p:extLst>
      <p:ext uri="{BB962C8B-B14F-4D97-AF65-F5344CB8AC3E}">
        <p14:creationId xmlns:p14="http://schemas.microsoft.com/office/powerpoint/2010/main" val="2841888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Stream Interface: Ease of Use</a:t>
            </a:r>
          </a:p>
        </p:txBody>
      </p:sp>
      <p:sp>
        <p:nvSpPr>
          <p:cNvPr id="9" name="Slide Number Placeholder 8"/>
          <p:cNvSpPr>
            <a:spLocks noGrp="1"/>
          </p:cNvSpPr>
          <p:nvPr>
            <p:ph type="sldNum" sz="quarter" idx="10"/>
          </p:nvPr>
        </p:nvSpPr>
        <p:spPr>
          <a:xfrm>
            <a:off x="579121" y="6325606"/>
            <a:ext cx="3476896" cy="365125"/>
          </a:xfrm>
        </p:spPr>
        <p:txBody>
          <a:bodyPr/>
          <a:lstStyle/>
          <a:p>
            <a:pPr>
              <a:defRPr/>
            </a:pPr>
            <a:r>
              <a:rPr lang="en-US" dirty="0"/>
              <a:t>Creating Processor System 24- </a:t>
            </a:r>
            <a:fld id="{99D29FBF-A473-46DA-BC14-675AC1C8F9A5}" type="slidenum">
              <a:rPr lang="en-US" smtClean="0"/>
              <a:pPr>
                <a:defRPr/>
              </a:pPr>
              <a:t>49</a:t>
            </a:fld>
            <a:endParaRPr lang="en-US" dirty="0"/>
          </a:p>
        </p:txBody>
      </p:sp>
      <p:sp>
        <p:nvSpPr>
          <p:cNvPr id="7" name="TextBox 6"/>
          <p:cNvSpPr txBox="1"/>
          <p:nvPr/>
        </p:nvSpPr>
        <p:spPr bwMode="auto">
          <a:xfrm>
            <a:off x="2145588" y="4164720"/>
            <a:ext cx="3672601" cy="759888"/>
          </a:xfrm>
          <a:prstGeom prst="rect">
            <a:avLst/>
          </a:prstGeom>
          <a:solidFill>
            <a:srgbClr val="FFFF00"/>
          </a:solidFill>
          <a:ln>
            <a:headEnd/>
            <a:tailEnd/>
          </a:ln>
        </p:spPr>
        <p:style>
          <a:lnRef idx="0">
            <a:schemeClr val="accent2"/>
          </a:lnRef>
          <a:fillRef idx="3">
            <a:schemeClr val="accent2"/>
          </a:fillRef>
          <a:effectRef idx="3">
            <a:schemeClr val="accent2"/>
          </a:effectRef>
          <a:fontRef idx="minor">
            <a:schemeClr val="lt1"/>
          </a:fontRef>
        </p:style>
        <p:txBody>
          <a:bodyPr vert="horz" wrap="squar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chemeClr val="tx2"/>
              </a:buClr>
              <a:buSzPct val="88000"/>
            </a:pPr>
            <a:r>
              <a:rPr lang="en-US" sz="1200" b="1" kern="0" dirty="0">
                <a:solidFill>
                  <a:schemeClr val="tx1"/>
                </a:solidFill>
              </a:rPr>
              <a:t>s</a:t>
            </a:r>
            <a:r>
              <a:rPr lang="en-US" sz="1200" b="1" kern="0" dirty="0" err="1">
                <a:solidFill>
                  <a:schemeClr val="tx1"/>
                </a:solidFill>
              </a:rPr>
              <a:t>et_directive_interface</a:t>
            </a:r>
            <a:r>
              <a:rPr lang="en-US" sz="1200" b="1" kern="0" dirty="0">
                <a:solidFill>
                  <a:schemeClr val="tx1"/>
                </a:solidFill>
              </a:rPr>
              <a:t> –mode axis “foo” </a:t>
            </a:r>
            <a:r>
              <a:rPr lang="en-US" sz="1200" b="1" kern="0" dirty="0" err="1">
                <a:solidFill>
                  <a:schemeClr val="tx1"/>
                </a:solidFill>
              </a:rPr>
              <a:t>portA</a:t>
            </a:r>
            <a:endParaRPr lang="en-US" sz="1200" b="1" kern="0" dirty="0">
              <a:solidFill>
                <a:schemeClr val="tx1"/>
              </a:solidFill>
            </a:endParaRPr>
          </a:p>
          <a:p>
            <a:pPr marL="228600" indent="-228600" defTabSz="914400" eaLnBrk="0" fontAlgn="base" hangingPunct="0">
              <a:lnSpc>
                <a:spcPct val="110000"/>
              </a:lnSpc>
              <a:spcBef>
                <a:spcPct val="20000"/>
              </a:spcBef>
              <a:spcAft>
                <a:spcPct val="0"/>
              </a:spcAft>
              <a:buClr>
                <a:schemeClr val="tx2"/>
              </a:buClr>
              <a:buSzPct val="88000"/>
            </a:pPr>
            <a:r>
              <a:rPr lang="en-US" sz="1200" b="1" kern="0" dirty="0">
                <a:solidFill>
                  <a:schemeClr val="tx1"/>
                </a:solidFill>
              </a:rPr>
              <a:t>Or</a:t>
            </a:r>
          </a:p>
          <a:p>
            <a:pPr marL="228600" indent="-228600" eaLnBrk="0" fontAlgn="base" hangingPunct="0">
              <a:lnSpc>
                <a:spcPct val="110000"/>
              </a:lnSpc>
              <a:spcBef>
                <a:spcPct val="20000"/>
              </a:spcBef>
              <a:spcAft>
                <a:spcPct val="0"/>
              </a:spcAft>
              <a:buClr>
                <a:schemeClr val="tx2"/>
              </a:buClr>
              <a:buSzPct val="88000"/>
            </a:pPr>
            <a:r>
              <a:rPr lang="fr-FR" sz="1200" b="1" dirty="0">
                <a:solidFill>
                  <a:schemeClr val="tx1"/>
                </a:solidFill>
              </a:rPr>
              <a:t>#</a:t>
            </a:r>
            <a:r>
              <a:rPr lang="fr-FR" sz="1200" b="1" dirty="0" err="1">
                <a:solidFill>
                  <a:schemeClr val="tx1"/>
                </a:solidFill>
              </a:rPr>
              <a:t>pragma</a:t>
            </a:r>
            <a:r>
              <a:rPr lang="fr-FR" sz="1200" b="1" dirty="0">
                <a:solidFill>
                  <a:schemeClr val="tx1"/>
                </a:solidFill>
              </a:rPr>
              <a:t> HLS interface mode=axis port=</a:t>
            </a:r>
            <a:r>
              <a:rPr lang="fr-FR" sz="1200" b="1" dirty="0" err="1">
                <a:solidFill>
                  <a:schemeClr val="tx1"/>
                </a:solidFill>
              </a:rPr>
              <a:t>portA</a:t>
            </a:r>
            <a:endParaRPr lang="fr-FR" sz="1200" b="1" dirty="0">
              <a:solidFill>
                <a:schemeClr val="tx1"/>
              </a:solidFill>
            </a:endParaRPr>
          </a:p>
        </p:txBody>
      </p:sp>
      <p:sp>
        <p:nvSpPr>
          <p:cNvPr id="8" name="TextBox 7">
            <a:extLst>
              <a:ext uri="{FF2B5EF4-FFF2-40B4-BE49-F238E27FC236}">
                <a16:creationId xmlns:a16="http://schemas.microsoft.com/office/drawing/2014/main" id="{2192769F-CDEA-42D7-8CAE-300D6AC21567}"/>
              </a:ext>
            </a:extLst>
          </p:cNvPr>
          <p:cNvSpPr txBox="1"/>
          <p:nvPr/>
        </p:nvSpPr>
        <p:spPr bwMode="auto">
          <a:xfrm>
            <a:off x="5717208" y="3654428"/>
            <a:ext cx="3237425" cy="31091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algn="ctr" defTabSz="914400" eaLnBrk="0" fontAlgn="base" hangingPunct="0">
              <a:lnSpc>
                <a:spcPct val="110000"/>
              </a:lnSpc>
              <a:spcBef>
                <a:spcPct val="20000"/>
              </a:spcBef>
              <a:spcAft>
                <a:spcPct val="0"/>
              </a:spcAft>
              <a:buClr>
                <a:srgbClr val="EC891D"/>
              </a:buClr>
              <a:buSzPct val="88000"/>
              <a:defRPr/>
            </a:pPr>
            <a:r>
              <a:rPr lang="en-US" sz="1400" b="1" u="sng" kern="0" dirty="0">
                <a:solidFill>
                  <a:srgbClr val="3F3F3F"/>
                </a:solidFill>
              </a:rPr>
              <a:t>Interface Type “axis” is AXI4 Stream </a:t>
            </a:r>
          </a:p>
        </p:txBody>
      </p:sp>
      <p:pic>
        <p:nvPicPr>
          <p:cNvPr id="4" name="Picture 3">
            <a:extLst>
              <a:ext uri="{FF2B5EF4-FFF2-40B4-BE49-F238E27FC236}">
                <a16:creationId xmlns:a16="http://schemas.microsoft.com/office/drawing/2014/main" id="{0333CD78-4446-409C-92F4-17B155C65A15}"/>
              </a:ext>
            </a:extLst>
          </p:cNvPr>
          <p:cNvPicPr>
            <a:picLocks noChangeAspect="1"/>
          </p:cNvPicPr>
          <p:nvPr/>
        </p:nvPicPr>
        <p:blipFill>
          <a:blip r:embed="rId2"/>
          <a:stretch>
            <a:fillRect/>
          </a:stretch>
        </p:blipFill>
        <p:spPr>
          <a:xfrm>
            <a:off x="9211504" y="1199920"/>
            <a:ext cx="2541896" cy="4398962"/>
          </a:xfrm>
          <a:prstGeom prst="rect">
            <a:avLst/>
          </a:prstGeom>
        </p:spPr>
      </p:pic>
      <p:sp>
        <p:nvSpPr>
          <p:cNvPr id="10" name="Content Placeholder 1">
            <a:extLst>
              <a:ext uri="{FF2B5EF4-FFF2-40B4-BE49-F238E27FC236}">
                <a16:creationId xmlns:a16="http://schemas.microsoft.com/office/drawing/2014/main" id="{3784F4CE-1E49-47AF-8FD2-B99BA30E1935}"/>
              </a:ext>
            </a:extLst>
          </p:cNvPr>
          <p:cNvSpPr txBox="1">
            <a:spLocks/>
          </p:cNvSpPr>
          <p:nvPr/>
        </p:nvSpPr>
        <p:spPr>
          <a:xfrm>
            <a:off x="839569" y="1338358"/>
            <a:ext cx="10512862" cy="4759404"/>
          </a:xfrm>
          <a:prstGeom prst="rect">
            <a:avLst/>
          </a:prstGeom>
        </p:spPr>
        <p:txBody>
          <a:bodyPr vert="horz" lIns="91440" tIns="45720" rIns="91440" bIns="45720" rtlCol="0">
            <a:noAutofit/>
          </a:bodyPr>
          <a:lst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tabLst>
                <a:tab pos="2626525" algn="l"/>
              </a:tabLst>
              <a:defRPr sz="140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Native Support for AXI4 Stream Interfaces</a:t>
            </a:r>
          </a:p>
          <a:p>
            <a:pPr lvl="1"/>
            <a:r>
              <a:rPr lang="en-US" dirty="0"/>
              <a:t>Native = An AXI4 Stream can be specified with </a:t>
            </a:r>
            <a:r>
              <a:rPr lang="en-US" dirty="0" err="1"/>
              <a:t>set_directive_interface</a:t>
            </a:r>
            <a:endParaRPr lang="en-US" dirty="0"/>
          </a:p>
          <a:p>
            <a:pPr lvl="2"/>
            <a:r>
              <a:rPr lang="en-US" dirty="0"/>
              <a:t>No longer required to set the interface then add a resource</a:t>
            </a:r>
          </a:p>
          <a:p>
            <a:pPr lvl="2"/>
            <a:r>
              <a:rPr lang="en-US" dirty="0"/>
              <a:t>This AXI4 Stream interface is part of the HDL after synthesis</a:t>
            </a:r>
          </a:p>
          <a:p>
            <a:pPr lvl="2"/>
            <a:r>
              <a:rPr lang="en-US" dirty="0"/>
              <a:t>This AXI4 Stream interface is simulated by RTL co-simulation</a:t>
            </a:r>
          </a:p>
        </p:txBody>
      </p:sp>
    </p:spTree>
    <p:extLst>
      <p:ext uri="{BB962C8B-B14F-4D97-AF65-F5344CB8AC3E}">
        <p14:creationId xmlns:p14="http://schemas.microsoft.com/office/powerpoint/2010/main" val="397988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The PS and the PL</a:t>
            </a:r>
          </a:p>
        </p:txBody>
      </p:sp>
      <p:sp>
        <p:nvSpPr>
          <p:cNvPr id="2" name="Content Placeholder 1"/>
          <p:cNvSpPr>
            <a:spLocks noGrp="1"/>
          </p:cNvSpPr>
          <p:nvPr>
            <p:ph idx="1"/>
          </p:nvPr>
        </p:nvSpPr>
        <p:spPr/>
        <p:txBody>
          <a:bodyPr/>
          <a:lstStyle/>
          <a:p>
            <a:r>
              <a:rPr lang="en-US" altLang="zh-CN" dirty="0">
                <a:solidFill>
                  <a:schemeClr val="tx1"/>
                </a:solidFill>
                <a:cs typeface="Arial" pitchFamily="34" charset="0"/>
              </a:rPr>
              <a:t>The Zynq-7000 SoC architecture consists of two major sections</a:t>
            </a:r>
          </a:p>
          <a:p>
            <a:pPr lvl="1">
              <a:lnSpc>
                <a:spcPts val="1600"/>
              </a:lnSpc>
              <a:tabLst>
                <a:tab pos="88900" algn="l"/>
                <a:tab pos="317500" algn="l"/>
                <a:tab pos="546100" algn="l"/>
              </a:tabLst>
            </a:pPr>
            <a:r>
              <a:rPr lang="en-US" altLang="zh-CN" dirty="0">
                <a:cs typeface="Arial" pitchFamily="34" charset="0"/>
              </a:rPr>
              <a:t>PS: Processing system</a:t>
            </a:r>
          </a:p>
          <a:p>
            <a:pPr lvl="2">
              <a:lnSpc>
                <a:spcPts val="1600"/>
              </a:lnSpc>
              <a:tabLst>
                <a:tab pos="88900" algn="l"/>
                <a:tab pos="317500" algn="l"/>
                <a:tab pos="546100" algn="l"/>
              </a:tabLst>
            </a:pPr>
            <a:r>
              <a:rPr lang="en-US" altLang="zh-CN" dirty="0">
                <a:cs typeface="Arial" pitchFamily="34" charset="0"/>
              </a:rPr>
              <a:t>Single/Dual ARM Cortex-A9 processor based </a:t>
            </a:r>
            <a:r>
              <a:rPr lang="en-US" dirty="0"/>
              <a:t>(Single core versions available)</a:t>
            </a:r>
            <a:endParaRPr lang="en-US" altLang="zh-CN" dirty="0">
              <a:cs typeface="Arial" pitchFamily="34" charset="0"/>
            </a:endParaRPr>
          </a:p>
          <a:p>
            <a:pPr lvl="2">
              <a:lnSpc>
                <a:spcPts val="1600"/>
              </a:lnSpc>
              <a:tabLst>
                <a:tab pos="88900" algn="l"/>
                <a:tab pos="317500" algn="l"/>
                <a:tab pos="546100" algn="l"/>
              </a:tabLst>
            </a:pPr>
            <a:r>
              <a:rPr lang="en-US" altLang="zh-CN" dirty="0">
                <a:cs typeface="Arial" pitchFamily="34" charset="0"/>
              </a:rPr>
              <a:t>Multiple peripherals</a:t>
            </a:r>
          </a:p>
          <a:p>
            <a:pPr lvl="2">
              <a:lnSpc>
                <a:spcPts val="1600"/>
              </a:lnSpc>
              <a:tabLst>
                <a:tab pos="88900" algn="l"/>
                <a:tab pos="317500" algn="l"/>
                <a:tab pos="546100" algn="l"/>
              </a:tabLst>
            </a:pPr>
            <a:r>
              <a:rPr lang="en-US" altLang="zh-CN" dirty="0">
                <a:cs typeface="Arial" pitchFamily="34" charset="0"/>
              </a:rPr>
              <a:t>Hard silicon core</a:t>
            </a:r>
          </a:p>
          <a:p>
            <a:pPr lvl="1">
              <a:lnSpc>
                <a:spcPts val="1600"/>
              </a:lnSpc>
              <a:tabLst>
                <a:tab pos="88900" algn="l"/>
                <a:tab pos="317500" algn="l"/>
                <a:tab pos="546100" algn="l"/>
              </a:tabLst>
            </a:pPr>
            <a:r>
              <a:rPr lang="en-US" altLang="zh-CN" dirty="0">
                <a:cs typeface="Arial" pitchFamily="34" charset="0"/>
              </a:rPr>
              <a:t>PL: Programmable logic</a:t>
            </a:r>
          </a:p>
          <a:p>
            <a:pPr lvl="2">
              <a:lnSpc>
                <a:spcPts val="1600"/>
              </a:lnSpc>
              <a:tabLst>
                <a:tab pos="88900" algn="l"/>
                <a:tab pos="317500" algn="l"/>
                <a:tab pos="546100" algn="l"/>
              </a:tabLst>
            </a:pPr>
            <a:r>
              <a:rPr lang="en-US" altLang="zh-CN" dirty="0">
                <a:cs typeface="Arial" pitchFamily="34" charset="0"/>
              </a:rPr>
              <a:t>Uses the same 7 series programmable logic </a:t>
            </a:r>
          </a:p>
        </p:txBody>
      </p:sp>
      <p:sp>
        <p:nvSpPr>
          <p:cNvPr id="8" name="Slide Number Placeholder 7"/>
          <p:cNvSpPr>
            <a:spLocks noGrp="1"/>
          </p:cNvSpPr>
          <p:nvPr>
            <p:ph type="sldNum" sz="quarter" idx="10"/>
          </p:nvPr>
        </p:nvSpPr>
        <p:spPr>
          <a:xfrm>
            <a:off x="579120" y="6325606"/>
            <a:ext cx="4541519" cy="365125"/>
          </a:xfrm>
        </p:spPr>
        <p:txBody>
          <a:bodyPr/>
          <a:lstStyle/>
          <a:p>
            <a:pPr>
              <a:defRPr/>
            </a:pPr>
            <a:r>
              <a:rPr lang="en-US" dirty="0"/>
              <a:t>Creating Processor System 24- </a:t>
            </a:r>
            <a:fld id="{99D29FBF-A473-46DA-BC14-675AC1C8F9A5}" type="slidenum">
              <a:rPr lang="en-US" smtClean="0"/>
              <a:pPr>
                <a:defRPr/>
              </a:pPr>
              <a:t>5</a:t>
            </a:fld>
            <a:endParaRPr lang="en-US" dirty="0"/>
          </a:p>
        </p:txBody>
      </p:sp>
      <p:pic>
        <p:nvPicPr>
          <p:cNvPr id="5" name="Picture 4">
            <a:extLst>
              <a:ext uri="{FF2B5EF4-FFF2-40B4-BE49-F238E27FC236}">
                <a16:creationId xmlns:a16="http://schemas.microsoft.com/office/drawing/2014/main" id="{50F0CF5B-6E9F-4179-9A7F-D8AD1C39177F}"/>
              </a:ext>
            </a:extLst>
          </p:cNvPr>
          <p:cNvPicPr>
            <a:picLocks noChangeAspect="1"/>
          </p:cNvPicPr>
          <p:nvPr/>
        </p:nvPicPr>
        <p:blipFill>
          <a:blip r:embed="rId2"/>
          <a:stretch>
            <a:fillRect/>
          </a:stretch>
        </p:blipFill>
        <p:spPr>
          <a:xfrm>
            <a:off x="2085844" y="3748125"/>
            <a:ext cx="7399019" cy="197123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Stream Interface: Ease of Use</a:t>
            </a:r>
          </a:p>
        </p:txBody>
      </p:sp>
      <p:sp>
        <p:nvSpPr>
          <p:cNvPr id="9" name="Slide Number Placeholder 8"/>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50</a:t>
            </a:fld>
            <a:endParaRPr lang="en-US" dirty="0">
              <a:solidFill>
                <a:srgbClr val="0C0C0C">
                  <a:tint val="75000"/>
                </a:srgbClr>
              </a:solidFill>
              <a:latin typeface="Arial"/>
            </a:endParaRPr>
          </a:p>
        </p:txBody>
      </p:sp>
      <p:sp>
        <p:nvSpPr>
          <p:cNvPr id="7" name="TextBox 6"/>
          <p:cNvSpPr txBox="1"/>
          <p:nvPr/>
        </p:nvSpPr>
        <p:spPr bwMode="auto">
          <a:xfrm>
            <a:off x="2145588" y="4164720"/>
            <a:ext cx="3672601" cy="759888"/>
          </a:xfrm>
          <a:prstGeom prst="rect">
            <a:avLst/>
          </a:prstGeom>
          <a:solidFill>
            <a:srgbClr val="FFFF00"/>
          </a:solidFill>
          <a:ln>
            <a:headEnd/>
            <a:tailEnd/>
          </a:ln>
        </p:spPr>
        <p:style>
          <a:lnRef idx="0">
            <a:schemeClr val="accent2"/>
          </a:lnRef>
          <a:fillRef idx="3">
            <a:schemeClr val="accent2"/>
          </a:fillRef>
          <a:effectRef idx="3">
            <a:schemeClr val="accent2"/>
          </a:effectRef>
          <a:fontRef idx="minor">
            <a:schemeClr val="lt1"/>
          </a:fontRef>
        </p:style>
        <p:txBody>
          <a:bodyPr vert="horz" wrap="squar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161C2E"/>
              </a:buClr>
              <a:buSzPct val="88000"/>
            </a:pPr>
            <a:r>
              <a:rPr lang="en-US" sz="1200" b="1" kern="0" dirty="0">
                <a:solidFill>
                  <a:srgbClr val="0C0C0C"/>
                </a:solidFill>
                <a:latin typeface="Arial"/>
              </a:rPr>
              <a:t>s</a:t>
            </a:r>
            <a:r>
              <a:rPr lang="en-US" sz="1200" b="1" kern="0" dirty="0" err="1">
                <a:solidFill>
                  <a:srgbClr val="0C0C0C"/>
                </a:solidFill>
                <a:latin typeface="Arial"/>
              </a:rPr>
              <a:t>et_directive_interface</a:t>
            </a:r>
            <a:r>
              <a:rPr lang="en-US" sz="1200" b="1" kern="0" dirty="0">
                <a:solidFill>
                  <a:srgbClr val="0C0C0C"/>
                </a:solidFill>
                <a:latin typeface="Arial"/>
              </a:rPr>
              <a:t> –mode axis “foo” </a:t>
            </a:r>
            <a:r>
              <a:rPr lang="en-US" sz="1200" b="1" kern="0" dirty="0" err="1">
                <a:solidFill>
                  <a:srgbClr val="0C0C0C"/>
                </a:solidFill>
                <a:latin typeface="Arial"/>
              </a:rPr>
              <a:t>portA</a:t>
            </a:r>
            <a:endParaRPr lang="en-US" sz="1200" b="1" kern="0" dirty="0">
              <a:solidFill>
                <a:srgbClr val="0C0C0C"/>
              </a:solidFill>
              <a:latin typeface="Arial"/>
            </a:endParaRPr>
          </a:p>
          <a:p>
            <a:pPr marL="228600" indent="-228600" defTabSz="914400" eaLnBrk="0" fontAlgn="base" hangingPunct="0">
              <a:lnSpc>
                <a:spcPct val="110000"/>
              </a:lnSpc>
              <a:spcBef>
                <a:spcPct val="20000"/>
              </a:spcBef>
              <a:spcAft>
                <a:spcPct val="0"/>
              </a:spcAft>
              <a:buClr>
                <a:srgbClr val="161C2E"/>
              </a:buClr>
              <a:buSzPct val="88000"/>
            </a:pPr>
            <a:r>
              <a:rPr lang="en-US" sz="1200" b="1" kern="0" dirty="0">
                <a:solidFill>
                  <a:srgbClr val="0C0C0C"/>
                </a:solidFill>
                <a:latin typeface="Arial"/>
              </a:rPr>
              <a:t>Or</a:t>
            </a:r>
          </a:p>
          <a:p>
            <a:pPr marL="228600" indent="-228600" defTabSz="914400" eaLnBrk="0" fontAlgn="base" hangingPunct="0">
              <a:lnSpc>
                <a:spcPct val="110000"/>
              </a:lnSpc>
              <a:spcBef>
                <a:spcPct val="20000"/>
              </a:spcBef>
              <a:spcAft>
                <a:spcPct val="0"/>
              </a:spcAft>
              <a:buClr>
                <a:srgbClr val="161C2E"/>
              </a:buClr>
              <a:buSzPct val="88000"/>
            </a:pPr>
            <a:r>
              <a:rPr lang="fr-FR" sz="1200" b="1" dirty="0">
                <a:solidFill>
                  <a:srgbClr val="0C0C0C"/>
                </a:solidFill>
                <a:latin typeface="Arial"/>
              </a:rPr>
              <a:t>#</a:t>
            </a:r>
            <a:r>
              <a:rPr lang="fr-FR" sz="1200" b="1" dirty="0" err="1">
                <a:solidFill>
                  <a:srgbClr val="0C0C0C"/>
                </a:solidFill>
                <a:latin typeface="Arial"/>
              </a:rPr>
              <a:t>pragma</a:t>
            </a:r>
            <a:r>
              <a:rPr lang="fr-FR" sz="1200" b="1" dirty="0">
                <a:solidFill>
                  <a:srgbClr val="0C0C0C"/>
                </a:solidFill>
                <a:latin typeface="Arial"/>
              </a:rPr>
              <a:t> HLS interface </a:t>
            </a:r>
            <a:r>
              <a:rPr lang="fr-FR" sz="1200" b="1" dirty="0">
                <a:solidFill>
                  <a:srgbClr val="FF0000"/>
                </a:solidFill>
                <a:latin typeface="Arial"/>
              </a:rPr>
              <a:t>mode=</a:t>
            </a:r>
            <a:r>
              <a:rPr lang="fr-FR" sz="1200" b="1" dirty="0">
                <a:solidFill>
                  <a:srgbClr val="0C0C0C"/>
                </a:solidFill>
                <a:latin typeface="Arial"/>
              </a:rPr>
              <a:t>axis port=</a:t>
            </a:r>
            <a:r>
              <a:rPr lang="fr-FR" sz="1200" b="1" dirty="0" err="1">
                <a:solidFill>
                  <a:srgbClr val="0C0C0C"/>
                </a:solidFill>
                <a:latin typeface="Arial"/>
              </a:rPr>
              <a:t>portA</a:t>
            </a:r>
            <a:endParaRPr lang="fr-FR" sz="1200" b="1" dirty="0">
              <a:solidFill>
                <a:srgbClr val="0C0C0C"/>
              </a:solidFill>
              <a:latin typeface="Arial"/>
            </a:endParaRPr>
          </a:p>
        </p:txBody>
      </p:sp>
      <p:pic>
        <p:nvPicPr>
          <p:cNvPr id="6" name="Picture 5">
            <a:extLst>
              <a:ext uri="{FF2B5EF4-FFF2-40B4-BE49-F238E27FC236}">
                <a16:creationId xmlns:a16="http://schemas.microsoft.com/office/drawing/2014/main" id="{77F141C0-877E-41B9-8BF1-059F63CF34F5}"/>
              </a:ext>
            </a:extLst>
          </p:cNvPr>
          <p:cNvPicPr>
            <a:picLocks noChangeAspect="1"/>
          </p:cNvPicPr>
          <p:nvPr/>
        </p:nvPicPr>
        <p:blipFill>
          <a:blip r:embed="rId2"/>
          <a:stretch>
            <a:fillRect/>
          </a:stretch>
        </p:blipFill>
        <p:spPr>
          <a:xfrm>
            <a:off x="-6238549" y="3042632"/>
            <a:ext cx="2604887" cy="3353597"/>
          </a:xfrm>
          <a:prstGeom prst="rect">
            <a:avLst/>
          </a:prstGeom>
        </p:spPr>
      </p:pic>
      <p:sp>
        <p:nvSpPr>
          <p:cNvPr id="8" name="TextBox 7">
            <a:extLst>
              <a:ext uri="{FF2B5EF4-FFF2-40B4-BE49-F238E27FC236}">
                <a16:creationId xmlns:a16="http://schemas.microsoft.com/office/drawing/2014/main" id="{2192769F-CDEA-42D7-8CAE-300D6AC21567}"/>
              </a:ext>
            </a:extLst>
          </p:cNvPr>
          <p:cNvSpPr txBox="1"/>
          <p:nvPr/>
        </p:nvSpPr>
        <p:spPr bwMode="auto">
          <a:xfrm>
            <a:off x="5717208" y="3654428"/>
            <a:ext cx="3237425" cy="31091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algn="ctr" defTabSz="914400" eaLnBrk="0" fontAlgn="base" hangingPunct="0">
              <a:lnSpc>
                <a:spcPct val="110000"/>
              </a:lnSpc>
              <a:spcBef>
                <a:spcPct val="20000"/>
              </a:spcBef>
              <a:spcAft>
                <a:spcPct val="0"/>
              </a:spcAft>
              <a:buClr>
                <a:srgbClr val="EC891D"/>
              </a:buClr>
              <a:buSzPct val="88000"/>
              <a:defRPr/>
            </a:pPr>
            <a:r>
              <a:rPr lang="en-US" sz="1400" b="1" u="sng" kern="0" dirty="0">
                <a:solidFill>
                  <a:srgbClr val="3F3F3F"/>
                </a:solidFill>
                <a:latin typeface="Arial"/>
              </a:rPr>
              <a:t>Interface Type “axis” is AXI4 Stream </a:t>
            </a:r>
          </a:p>
        </p:txBody>
      </p:sp>
      <p:pic>
        <p:nvPicPr>
          <p:cNvPr id="4" name="Picture 3">
            <a:extLst>
              <a:ext uri="{FF2B5EF4-FFF2-40B4-BE49-F238E27FC236}">
                <a16:creationId xmlns:a16="http://schemas.microsoft.com/office/drawing/2014/main" id="{0333CD78-4446-409C-92F4-17B155C65A15}"/>
              </a:ext>
            </a:extLst>
          </p:cNvPr>
          <p:cNvPicPr>
            <a:picLocks noChangeAspect="1"/>
          </p:cNvPicPr>
          <p:nvPr/>
        </p:nvPicPr>
        <p:blipFill>
          <a:blip r:embed="rId3"/>
          <a:stretch>
            <a:fillRect/>
          </a:stretch>
        </p:blipFill>
        <p:spPr>
          <a:xfrm>
            <a:off x="9211504" y="1199920"/>
            <a:ext cx="2541896" cy="4398962"/>
          </a:xfrm>
          <a:prstGeom prst="rect">
            <a:avLst/>
          </a:prstGeom>
        </p:spPr>
      </p:pic>
      <p:sp>
        <p:nvSpPr>
          <p:cNvPr id="10" name="Content Placeholder 1">
            <a:extLst>
              <a:ext uri="{FF2B5EF4-FFF2-40B4-BE49-F238E27FC236}">
                <a16:creationId xmlns:a16="http://schemas.microsoft.com/office/drawing/2014/main" id="{3784F4CE-1E49-47AF-8FD2-B99BA30E1935}"/>
              </a:ext>
            </a:extLst>
          </p:cNvPr>
          <p:cNvSpPr txBox="1">
            <a:spLocks/>
          </p:cNvSpPr>
          <p:nvPr/>
        </p:nvSpPr>
        <p:spPr>
          <a:xfrm>
            <a:off x="839569" y="1338358"/>
            <a:ext cx="10512862" cy="4759404"/>
          </a:xfrm>
          <a:prstGeom prst="rect">
            <a:avLst/>
          </a:prstGeom>
        </p:spPr>
        <p:txBody>
          <a:bodyPr vert="horz" lIns="91440" tIns="45720" rIns="91440" bIns="45720" rtlCol="0">
            <a:noAutofit/>
          </a:bodyPr>
          <a:lst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4"/>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tabLst>
                <a:tab pos="2626525" algn="l"/>
              </a:tabLst>
              <a:defRPr sz="140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0C0C0C"/>
                </a:solidFill>
              </a:rPr>
              <a:t>Native Support for AXI4 Stream Interfaces</a:t>
            </a:r>
          </a:p>
          <a:p>
            <a:pPr lvl="1"/>
            <a:r>
              <a:rPr lang="en-US" dirty="0">
                <a:solidFill>
                  <a:srgbClr val="0C0C0C"/>
                </a:solidFill>
              </a:rPr>
              <a:t>Native = An AXI4 Stream can be specified with </a:t>
            </a:r>
            <a:r>
              <a:rPr lang="en-US" dirty="0" err="1">
                <a:solidFill>
                  <a:srgbClr val="0C0C0C"/>
                </a:solidFill>
              </a:rPr>
              <a:t>set_directive_interface</a:t>
            </a:r>
            <a:endParaRPr lang="en-US" dirty="0">
              <a:solidFill>
                <a:srgbClr val="0C0C0C"/>
              </a:solidFill>
            </a:endParaRPr>
          </a:p>
          <a:p>
            <a:pPr lvl="2"/>
            <a:r>
              <a:rPr lang="en-US" dirty="0">
                <a:solidFill>
                  <a:srgbClr val="0C0C0C"/>
                </a:solidFill>
              </a:rPr>
              <a:t>No longer required to set the interface then add a resource</a:t>
            </a:r>
          </a:p>
          <a:p>
            <a:pPr lvl="2"/>
            <a:r>
              <a:rPr lang="en-US" dirty="0">
                <a:solidFill>
                  <a:srgbClr val="0C0C0C"/>
                </a:solidFill>
              </a:rPr>
              <a:t>This AXI4 Stream interface is part of the HDL after synthesis</a:t>
            </a:r>
          </a:p>
          <a:p>
            <a:pPr lvl="2"/>
            <a:r>
              <a:rPr lang="en-US" dirty="0">
                <a:solidFill>
                  <a:srgbClr val="0C0C0C"/>
                </a:solidFill>
              </a:rPr>
              <a:t>This AXI4 Stream interface is simulated by RTL co-simulation</a:t>
            </a:r>
          </a:p>
        </p:txBody>
      </p:sp>
    </p:spTree>
    <p:extLst>
      <p:ext uri="{BB962C8B-B14F-4D97-AF65-F5344CB8AC3E}">
        <p14:creationId xmlns:p14="http://schemas.microsoft.com/office/powerpoint/2010/main" val="3544943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hardware accelerator</a:t>
            </a:r>
          </a:p>
        </p:txBody>
      </p:sp>
      <p:sp>
        <p:nvSpPr>
          <p:cNvPr id="3" name="Content Placeholder 2"/>
          <p:cNvSpPr>
            <a:spLocks noGrp="1"/>
          </p:cNvSpPr>
          <p:nvPr>
            <p:ph idx="1"/>
          </p:nvPr>
        </p:nvSpPr>
        <p:spPr>
          <a:xfrm>
            <a:off x="649119" y="1463040"/>
            <a:ext cx="7175669" cy="7898674"/>
          </a:xfrm>
        </p:spPr>
        <p:txBody>
          <a:bodyPr/>
          <a:lstStyle/>
          <a:p>
            <a:r>
              <a:rPr lang="en-US" sz="2000" dirty="0"/>
              <a:t>Select Solution &gt; Export RTL </a:t>
            </a:r>
          </a:p>
          <a:p>
            <a:r>
              <a:rPr lang="en-US" sz="2000" dirty="0"/>
              <a:t>Select </a:t>
            </a:r>
            <a:r>
              <a:rPr lang="en-US" sz="2000" dirty="0" err="1"/>
              <a:t>Vivado</a:t>
            </a:r>
            <a:r>
              <a:rPr lang="en-US" sz="2000" dirty="0"/>
              <a:t> IP(.zip), </a:t>
            </a:r>
            <a:r>
              <a:rPr lang="en-US" sz="2000" dirty="0" err="1"/>
              <a:t>Vivado</a:t>
            </a:r>
            <a:r>
              <a:rPr lang="en-US" sz="2000" dirty="0"/>
              <a:t> IP for System Generator for </a:t>
            </a:r>
            <a:r>
              <a:rPr lang="en-US" sz="2000" dirty="0" err="1"/>
              <a:t>Vivado</a:t>
            </a:r>
            <a:r>
              <a:rPr lang="en-US" sz="2000" dirty="0"/>
              <a:t> </a:t>
            </a:r>
          </a:p>
          <a:p>
            <a:r>
              <a:rPr lang="en-US" sz="2000" dirty="0"/>
              <a:t>Select Output Location</a:t>
            </a:r>
          </a:p>
          <a:p>
            <a:r>
              <a:rPr lang="en-US" sz="2000" dirty="0"/>
              <a:t>Change the IP Configuration</a:t>
            </a:r>
          </a:p>
          <a:p>
            <a:pPr lvl="1"/>
            <a:r>
              <a:rPr lang="en-US" sz="1800" dirty="0"/>
              <a:t>Vendor/Library/Version/Description/Display Name/Taxonomy</a:t>
            </a:r>
          </a:p>
          <a:p>
            <a:r>
              <a:rPr lang="en-US" sz="2000" dirty="0"/>
              <a:t>Click on OK</a:t>
            </a:r>
          </a:p>
          <a:p>
            <a:pPr lvl="1"/>
            <a:r>
              <a:rPr lang="en-US" sz="1800" dirty="0"/>
              <a:t>The IP is exported as a ZIP file that can be added to the </a:t>
            </a:r>
            <a:r>
              <a:rPr lang="en-US" sz="1800" dirty="0" err="1"/>
              <a:t>Vivado</a:t>
            </a:r>
            <a:r>
              <a:rPr lang="en-US" sz="1800" dirty="0"/>
              <a:t> IP catalog.</a:t>
            </a:r>
          </a:p>
          <a:p>
            <a:pPr lvl="1"/>
            <a:r>
              <a:rPr lang="en-US" sz="1800" dirty="0"/>
              <a:t>The </a:t>
            </a:r>
            <a:r>
              <a:rPr lang="en-US" sz="1800" dirty="0" err="1"/>
              <a:t>impl</a:t>
            </a:r>
            <a:r>
              <a:rPr lang="en-US" sz="1800" dirty="0"/>
              <a:t>/</a:t>
            </a:r>
            <a:r>
              <a:rPr lang="en-US" sz="1800" dirty="0" err="1"/>
              <a:t>ip</a:t>
            </a:r>
            <a:r>
              <a:rPr lang="en-US" sz="1800" dirty="0"/>
              <a:t> folder also contains the contents of the unzipped IP.</a:t>
            </a:r>
          </a:p>
        </p:txBody>
      </p:sp>
      <p:sp>
        <p:nvSpPr>
          <p:cNvPr id="5" name="Slide Number Placeholder 4"/>
          <p:cNvSpPr>
            <a:spLocks noGrp="1"/>
          </p:cNvSpPr>
          <p:nvPr>
            <p:ph type="sldNum" sz="quarter" idx="10"/>
          </p:nvPr>
        </p:nvSpPr>
        <p:spPr>
          <a:xfrm>
            <a:off x="579121" y="6325606"/>
            <a:ext cx="4900748" cy="365125"/>
          </a:xfrm>
        </p:spPr>
        <p:txBody>
          <a:bodyPr/>
          <a:lstStyle/>
          <a:p>
            <a:pPr>
              <a:defRPr/>
            </a:pPr>
            <a:r>
              <a:rPr lang="en-US" dirty="0"/>
              <a:t>Creating Processor System 24- </a:t>
            </a:r>
            <a:fld id="{99D29FBF-A473-46DA-BC14-675AC1C8F9A5}" type="slidenum">
              <a:rPr lang="en-US" smtClean="0"/>
              <a:pPr>
                <a:defRPr/>
              </a:pPr>
              <a:t>51</a:t>
            </a:fld>
            <a:endParaRPr lang="en-US" dirty="0"/>
          </a:p>
        </p:txBody>
      </p:sp>
      <p:pic>
        <p:nvPicPr>
          <p:cNvPr id="6" name="Picture 5">
            <a:extLst>
              <a:ext uri="{FF2B5EF4-FFF2-40B4-BE49-F238E27FC236}">
                <a16:creationId xmlns:a16="http://schemas.microsoft.com/office/drawing/2014/main" id="{8BC836F6-1076-404A-93DC-8577AD472D4E}"/>
              </a:ext>
            </a:extLst>
          </p:cNvPr>
          <p:cNvPicPr>
            <a:picLocks noChangeAspect="1"/>
          </p:cNvPicPr>
          <p:nvPr/>
        </p:nvPicPr>
        <p:blipFill>
          <a:blip r:embed="rId2"/>
          <a:stretch>
            <a:fillRect/>
          </a:stretch>
        </p:blipFill>
        <p:spPr>
          <a:xfrm>
            <a:off x="7824788" y="1737360"/>
            <a:ext cx="3636335" cy="3657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hardware accelerator</a:t>
            </a:r>
          </a:p>
        </p:txBody>
      </p:sp>
      <p:sp>
        <p:nvSpPr>
          <p:cNvPr id="3" name="Content Placeholder 2"/>
          <p:cNvSpPr>
            <a:spLocks noGrp="1"/>
          </p:cNvSpPr>
          <p:nvPr>
            <p:ph idx="1"/>
          </p:nvPr>
        </p:nvSpPr>
        <p:spPr>
          <a:xfrm>
            <a:off x="649119" y="1463040"/>
            <a:ext cx="7175669" cy="7898674"/>
          </a:xfrm>
        </p:spPr>
        <p:txBody>
          <a:bodyPr/>
          <a:lstStyle/>
          <a:p>
            <a:r>
              <a:rPr lang="en-US" sz="2000" dirty="0"/>
              <a:t>Select Solution &gt; Export RTL </a:t>
            </a:r>
          </a:p>
          <a:p>
            <a:r>
              <a:rPr lang="en-US" sz="2000" strike="sngStrike" dirty="0"/>
              <a:t>Select IP Catalog, System Generator for </a:t>
            </a:r>
            <a:r>
              <a:rPr lang="en-US" sz="2000" strike="sngStrike" dirty="0" err="1"/>
              <a:t>Vivado</a:t>
            </a:r>
            <a:br>
              <a:rPr lang="en-US" sz="2000" strike="sngStrike" dirty="0"/>
            </a:br>
            <a:r>
              <a:rPr lang="en-US" sz="2000" strike="sngStrike" dirty="0"/>
              <a:t>or design check point (</a:t>
            </a:r>
            <a:r>
              <a:rPr lang="en-US" sz="2000" strike="sngStrike" dirty="0" err="1"/>
              <a:t>dcp</a:t>
            </a:r>
            <a:r>
              <a:rPr lang="en-US" sz="2000" strike="sngStrike" dirty="0"/>
              <a:t>)</a:t>
            </a:r>
          </a:p>
          <a:p>
            <a:r>
              <a:rPr lang="en-US" sz="2000" dirty="0">
                <a:highlight>
                  <a:srgbClr val="FFFF00"/>
                </a:highlight>
              </a:rPr>
              <a:t>Select </a:t>
            </a:r>
            <a:r>
              <a:rPr lang="en-US" sz="2000" dirty="0" err="1">
                <a:highlight>
                  <a:srgbClr val="FFFF00"/>
                </a:highlight>
              </a:rPr>
              <a:t>Vivado</a:t>
            </a:r>
            <a:r>
              <a:rPr lang="en-US" sz="2000" dirty="0">
                <a:highlight>
                  <a:srgbClr val="FFFF00"/>
                </a:highlight>
              </a:rPr>
              <a:t> IP(.zip), </a:t>
            </a:r>
            <a:r>
              <a:rPr lang="en-US" sz="2000" dirty="0" err="1">
                <a:highlight>
                  <a:srgbClr val="FFFF00"/>
                </a:highlight>
              </a:rPr>
              <a:t>Vivado</a:t>
            </a:r>
            <a:r>
              <a:rPr lang="en-US" sz="2000" dirty="0">
                <a:highlight>
                  <a:srgbClr val="FFFF00"/>
                </a:highlight>
              </a:rPr>
              <a:t> IP for System Generator for </a:t>
            </a:r>
            <a:r>
              <a:rPr lang="en-US" sz="2000" dirty="0" err="1">
                <a:highlight>
                  <a:srgbClr val="FFFF00"/>
                </a:highlight>
              </a:rPr>
              <a:t>Vivado</a:t>
            </a:r>
            <a:r>
              <a:rPr lang="en-US" sz="2000" dirty="0">
                <a:highlight>
                  <a:srgbClr val="FFFF00"/>
                </a:highlight>
              </a:rPr>
              <a:t> </a:t>
            </a:r>
          </a:p>
          <a:p>
            <a:r>
              <a:rPr lang="en-US" sz="2000" dirty="0">
                <a:highlight>
                  <a:srgbClr val="FFFF00"/>
                </a:highlight>
              </a:rPr>
              <a:t>Select Output Location</a:t>
            </a:r>
          </a:p>
          <a:p>
            <a:r>
              <a:rPr lang="en-US" sz="2000" dirty="0">
                <a:highlight>
                  <a:srgbClr val="FFFF00"/>
                </a:highlight>
              </a:rPr>
              <a:t>Change the IP Configuration</a:t>
            </a:r>
          </a:p>
          <a:p>
            <a:pPr lvl="1"/>
            <a:r>
              <a:rPr lang="en-US" sz="1800" dirty="0">
                <a:highlight>
                  <a:srgbClr val="FFFF00"/>
                </a:highlight>
              </a:rPr>
              <a:t>Vendor/Library/Version/Description/Display Name/Taxonomy</a:t>
            </a:r>
          </a:p>
          <a:p>
            <a:r>
              <a:rPr lang="en-US" sz="2000" strike="sngStrike" dirty="0"/>
              <a:t>Click on Configuration… if you want to change</a:t>
            </a:r>
            <a:br>
              <a:rPr lang="en-US" sz="2000" strike="sngStrike" dirty="0"/>
            </a:br>
            <a:r>
              <a:rPr lang="en-US" sz="2000" strike="sngStrike" dirty="0"/>
              <a:t>the version number or other information</a:t>
            </a:r>
          </a:p>
          <a:p>
            <a:pPr lvl="1"/>
            <a:r>
              <a:rPr lang="en-US" sz="1600" strike="sngStrike" dirty="0"/>
              <a:t>Default is v1.0</a:t>
            </a:r>
          </a:p>
          <a:p>
            <a:r>
              <a:rPr lang="en-US" sz="2000" dirty="0"/>
              <a:t>Click on OK</a:t>
            </a:r>
          </a:p>
          <a:p>
            <a:pPr lvl="1"/>
            <a:r>
              <a:rPr lang="en-US" sz="1800" dirty="0">
                <a:highlight>
                  <a:srgbClr val="FFFF00"/>
                </a:highlight>
              </a:rPr>
              <a:t>The IP is exported as a ZIP file that can be added to the </a:t>
            </a:r>
            <a:r>
              <a:rPr lang="en-US" sz="1800" dirty="0" err="1">
                <a:highlight>
                  <a:srgbClr val="FFFF00"/>
                </a:highlight>
              </a:rPr>
              <a:t>Vivado</a:t>
            </a:r>
            <a:r>
              <a:rPr lang="en-US" sz="1800" dirty="0">
                <a:highlight>
                  <a:srgbClr val="FFFF00"/>
                </a:highlight>
              </a:rPr>
              <a:t> IP catalog.</a:t>
            </a:r>
          </a:p>
          <a:p>
            <a:pPr lvl="1"/>
            <a:r>
              <a:rPr lang="en-US" sz="1800" dirty="0">
                <a:highlight>
                  <a:srgbClr val="FFFF00"/>
                </a:highlight>
              </a:rPr>
              <a:t>The </a:t>
            </a:r>
            <a:r>
              <a:rPr lang="en-US" sz="1800" dirty="0" err="1">
                <a:highlight>
                  <a:srgbClr val="FFFF00"/>
                </a:highlight>
              </a:rPr>
              <a:t>impl</a:t>
            </a:r>
            <a:r>
              <a:rPr lang="en-US" sz="1800" dirty="0">
                <a:highlight>
                  <a:srgbClr val="FFFF00"/>
                </a:highlight>
              </a:rPr>
              <a:t>/</a:t>
            </a:r>
            <a:r>
              <a:rPr lang="en-US" sz="1800" dirty="0" err="1">
                <a:highlight>
                  <a:srgbClr val="FFFF00"/>
                </a:highlight>
              </a:rPr>
              <a:t>ip</a:t>
            </a:r>
            <a:r>
              <a:rPr lang="en-US" sz="1800" dirty="0">
                <a:highlight>
                  <a:srgbClr val="FFFF00"/>
                </a:highlight>
              </a:rPr>
              <a:t> folder also contains the contents of the unzipped IP.</a:t>
            </a:r>
          </a:p>
          <a:p>
            <a:pPr lvl="1"/>
            <a:r>
              <a:rPr lang="en-US" sz="1600" strike="sngStrike" dirty="0"/>
              <a:t>The directory (</a:t>
            </a:r>
            <a:r>
              <a:rPr lang="en-US" sz="1600" strike="sngStrike" dirty="0" err="1"/>
              <a:t>ip</a:t>
            </a:r>
            <a:r>
              <a:rPr lang="en-US" sz="1600" strike="sngStrike" dirty="0"/>
              <a:t>) will be generated under the </a:t>
            </a:r>
            <a:r>
              <a:rPr lang="en-US" sz="1600" strike="sngStrike" dirty="0" err="1"/>
              <a:t>impl</a:t>
            </a:r>
            <a:r>
              <a:rPr lang="en-US" sz="1600" strike="sngStrike" dirty="0"/>
              <a:t> folder</a:t>
            </a:r>
            <a:br>
              <a:rPr lang="en-US" sz="1600" strike="sngStrike" dirty="0"/>
            </a:br>
            <a:r>
              <a:rPr lang="en-US" sz="1600" strike="sngStrike" dirty="0"/>
              <a:t>under the current project directory and current</a:t>
            </a:r>
            <a:br>
              <a:rPr lang="en-US" sz="1600" strike="sngStrike" dirty="0"/>
            </a:br>
            <a:r>
              <a:rPr lang="en-US" sz="1600" strike="sngStrike" dirty="0"/>
              <a:t>solution</a:t>
            </a:r>
          </a:p>
          <a:p>
            <a:pPr lvl="1"/>
            <a:r>
              <a:rPr lang="en-US" sz="1600" strike="sngStrike" dirty="0"/>
              <a:t>RTL code will be generated, both for Verilog and VHDL</a:t>
            </a:r>
            <a:br>
              <a:rPr lang="en-US" sz="1600" strike="sngStrike" dirty="0"/>
            </a:br>
            <a:r>
              <a:rPr lang="en-US" sz="1600" strike="sngStrike" dirty="0"/>
              <a:t>languages in their respective folders</a:t>
            </a:r>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52</a:t>
            </a:fld>
            <a:endParaRPr lang="en-US" dirty="0">
              <a:solidFill>
                <a:srgbClr val="0C0C0C">
                  <a:tint val="75000"/>
                </a:srgbClr>
              </a:solidFill>
              <a:latin typeface="Arial"/>
            </a:endParaRPr>
          </a:p>
        </p:txBody>
      </p:sp>
      <p:pic>
        <p:nvPicPr>
          <p:cNvPr id="4" name="Picture 3">
            <a:extLst>
              <a:ext uri="{FF2B5EF4-FFF2-40B4-BE49-F238E27FC236}">
                <a16:creationId xmlns:a16="http://schemas.microsoft.com/office/drawing/2014/main" id="{04A595E9-714E-46B4-8867-83787CA4E136}"/>
              </a:ext>
            </a:extLst>
          </p:cNvPr>
          <p:cNvPicPr>
            <a:picLocks noChangeAspect="1"/>
          </p:cNvPicPr>
          <p:nvPr/>
        </p:nvPicPr>
        <p:blipFill>
          <a:blip r:embed="rId2"/>
          <a:stretch>
            <a:fillRect/>
          </a:stretch>
        </p:blipFill>
        <p:spPr>
          <a:xfrm>
            <a:off x="6694710" y="-3893133"/>
            <a:ext cx="4000132" cy="3893133"/>
          </a:xfrm>
          <a:prstGeom prst="rect">
            <a:avLst/>
          </a:prstGeom>
        </p:spPr>
      </p:pic>
      <p:pic>
        <p:nvPicPr>
          <p:cNvPr id="6" name="Picture 5">
            <a:extLst>
              <a:ext uri="{FF2B5EF4-FFF2-40B4-BE49-F238E27FC236}">
                <a16:creationId xmlns:a16="http://schemas.microsoft.com/office/drawing/2014/main" id="{8BC836F6-1076-404A-93DC-8577AD472D4E}"/>
              </a:ext>
            </a:extLst>
          </p:cNvPr>
          <p:cNvPicPr>
            <a:picLocks noChangeAspect="1"/>
          </p:cNvPicPr>
          <p:nvPr/>
        </p:nvPicPr>
        <p:blipFill>
          <a:blip r:embed="rId3"/>
          <a:stretch>
            <a:fillRect/>
          </a:stretch>
        </p:blipFill>
        <p:spPr>
          <a:xfrm>
            <a:off x="7824788" y="1737360"/>
            <a:ext cx="3636335" cy="3657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3D6385-3C06-4141-B56C-1450101EEF79}"/>
              </a:ext>
            </a:extLst>
          </p:cNvPr>
          <p:cNvPicPr>
            <a:picLocks noChangeAspect="1"/>
          </p:cNvPicPr>
          <p:nvPr/>
        </p:nvPicPr>
        <p:blipFill>
          <a:blip r:embed="rId3"/>
          <a:stretch>
            <a:fillRect/>
          </a:stretch>
        </p:blipFill>
        <p:spPr>
          <a:xfrm>
            <a:off x="7529799" y="1210386"/>
            <a:ext cx="1839060" cy="2163600"/>
          </a:xfrm>
          <a:prstGeom prst="rect">
            <a:avLst/>
          </a:prstGeom>
        </p:spPr>
      </p:pic>
      <p:sp>
        <p:nvSpPr>
          <p:cNvPr id="2" name="Title 1"/>
          <p:cNvSpPr>
            <a:spLocks noGrp="1"/>
          </p:cNvSpPr>
          <p:nvPr>
            <p:ph type="title"/>
          </p:nvPr>
        </p:nvSpPr>
        <p:spPr/>
        <p:txBody>
          <a:bodyPr/>
          <a:lstStyle/>
          <a:p>
            <a:r>
              <a:rPr lang="en-US" dirty="0"/>
              <a:t>Generated </a:t>
            </a:r>
            <a:r>
              <a:rPr lang="en-US" dirty="0" err="1"/>
              <a:t>impl</a:t>
            </a:r>
            <a:r>
              <a:rPr lang="en-US" dirty="0"/>
              <a:t> Directory</a:t>
            </a:r>
          </a:p>
        </p:txBody>
      </p:sp>
      <p:sp>
        <p:nvSpPr>
          <p:cNvPr id="10" name="Slide Number Placeholder 9"/>
          <p:cNvSpPr>
            <a:spLocks noGrp="1"/>
          </p:cNvSpPr>
          <p:nvPr>
            <p:ph type="sldNum" sz="quarter" idx="10"/>
          </p:nvPr>
        </p:nvSpPr>
        <p:spPr>
          <a:xfrm>
            <a:off x="579120" y="6325606"/>
            <a:ext cx="3119119" cy="365125"/>
          </a:xfrm>
        </p:spPr>
        <p:txBody>
          <a:bodyPr/>
          <a:lstStyle/>
          <a:p>
            <a:pPr>
              <a:defRPr/>
            </a:pPr>
            <a:r>
              <a:rPr lang="en-US" dirty="0"/>
              <a:t>Creating Processor System 24- </a:t>
            </a:r>
            <a:fld id="{99D29FBF-A473-46DA-BC14-675AC1C8F9A5}" type="slidenum">
              <a:rPr lang="en-US" smtClean="0"/>
              <a:pPr>
                <a:defRPr/>
              </a:pPr>
              <a:t>53</a:t>
            </a:fld>
            <a:endParaRPr lang="en-US" dirty="0"/>
          </a:p>
        </p:txBody>
      </p:sp>
      <p:sp>
        <p:nvSpPr>
          <p:cNvPr id="6" name="TextBox 5"/>
          <p:cNvSpPr txBox="1"/>
          <p:nvPr/>
        </p:nvSpPr>
        <p:spPr>
          <a:xfrm>
            <a:off x="4816183" y="1625607"/>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Point IP Catalog to point to the </a:t>
            </a:r>
            <a:r>
              <a:rPr lang="en-US" sz="1200" b="1" dirty="0" err="1"/>
              <a:t>ip</a:t>
            </a:r>
            <a:r>
              <a:rPr lang="en-US" sz="1200" b="1" dirty="0"/>
              <a:t> directory</a:t>
            </a:r>
          </a:p>
        </p:txBody>
      </p:sp>
      <p:cxnSp>
        <p:nvCxnSpPr>
          <p:cNvPr id="8" name="Straight Arrow Connector 7"/>
          <p:cNvCxnSpPr>
            <a:cxnSpLocks/>
            <a:stCxn id="6" idx="1"/>
            <a:endCxn id="30" idx="3"/>
          </p:cNvCxnSpPr>
          <p:nvPr/>
        </p:nvCxnSpPr>
        <p:spPr>
          <a:xfrm flipH="1" flipV="1">
            <a:off x="4189622" y="1383475"/>
            <a:ext cx="626560" cy="472964"/>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71761" y="5524032"/>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Generated </a:t>
            </a:r>
            <a:r>
              <a:rPr lang="en-US" sz="1200" b="1" dirty="0" err="1"/>
              <a:t>Verilog</a:t>
            </a:r>
            <a:r>
              <a:rPr lang="en-US" sz="1200" b="1" dirty="0"/>
              <a:t> RTL Files</a:t>
            </a:r>
          </a:p>
        </p:txBody>
      </p:sp>
      <p:sp>
        <p:nvSpPr>
          <p:cNvPr id="21" name="TextBox 20"/>
          <p:cNvSpPr txBox="1"/>
          <p:nvPr/>
        </p:nvSpPr>
        <p:spPr>
          <a:xfrm>
            <a:off x="5665839" y="4186946"/>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Header file </a:t>
            </a:r>
          </a:p>
        </p:txBody>
      </p:sp>
      <p:cxnSp>
        <p:nvCxnSpPr>
          <p:cNvPr id="22" name="Straight Arrow Connector 21"/>
          <p:cNvCxnSpPr>
            <a:cxnSpLocks/>
          </p:cNvCxnSpPr>
          <p:nvPr/>
        </p:nvCxnSpPr>
        <p:spPr>
          <a:xfrm flipV="1">
            <a:off x="7877274" y="3373987"/>
            <a:ext cx="499678" cy="821497"/>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39806" y="2781741"/>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IP Integrator will use this file</a:t>
            </a:r>
          </a:p>
        </p:txBody>
      </p:sp>
      <p:cxnSp>
        <p:nvCxnSpPr>
          <p:cNvPr id="24" name="Straight Arrow Connector 23"/>
          <p:cNvCxnSpPr>
            <a:cxnSpLocks/>
            <a:stCxn id="23" idx="1"/>
            <a:endCxn id="29" idx="3"/>
          </p:cNvCxnSpPr>
          <p:nvPr/>
        </p:nvCxnSpPr>
        <p:spPr>
          <a:xfrm flipH="1">
            <a:off x="4189623" y="3012574"/>
            <a:ext cx="750182" cy="327141"/>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p:cNvCxnSpPr>
            <a:cxnSpLocks/>
            <a:endCxn id="12" idx="2"/>
          </p:cNvCxnSpPr>
          <p:nvPr/>
        </p:nvCxnSpPr>
        <p:spPr>
          <a:xfrm flipV="1">
            <a:off x="9224268" y="4417777"/>
            <a:ext cx="1581866" cy="1244754"/>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939806" y="3458886"/>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VITIS will use this directory</a:t>
            </a:r>
          </a:p>
        </p:txBody>
      </p:sp>
      <p:cxnSp>
        <p:nvCxnSpPr>
          <p:cNvPr id="26" name="Straight Arrow Connector 25"/>
          <p:cNvCxnSpPr>
            <a:cxnSpLocks/>
            <a:stCxn id="25" idx="1"/>
            <a:endCxn id="28" idx="3"/>
          </p:cNvCxnSpPr>
          <p:nvPr/>
        </p:nvCxnSpPr>
        <p:spPr>
          <a:xfrm flipH="1">
            <a:off x="4189623" y="3689718"/>
            <a:ext cx="750182" cy="29264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A8808088-AF99-4D95-A7CC-5344C6CC2860}"/>
              </a:ext>
            </a:extLst>
          </p:cNvPr>
          <p:cNvPicPr>
            <a:picLocks noChangeAspect="1"/>
          </p:cNvPicPr>
          <p:nvPr/>
        </p:nvPicPr>
        <p:blipFill rotWithShape="1">
          <a:blip r:embed="rId4"/>
          <a:srcRect l="14543" t="26605" r="16830"/>
          <a:stretch/>
        </p:blipFill>
        <p:spPr>
          <a:xfrm>
            <a:off x="443027" y="1048857"/>
            <a:ext cx="1255054" cy="1153498"/>
          </a:xfrm>
          <a:prstGeom prst="rect">
            <a:avLst/>
          </a:prstGeom>
        </p:spPr>
      </p:pic>
      <p:pic>
        <p:nvPicPr>
          <p:cNvPr id="7" name="Picture 6">
            <a:extLst>
              <a:ext uri="{FF2B5EF4-FFF2-40B4-BE49-F238E27FC236}">
                <a16:creationId xmlns:a16="http://schemas.microsoft.com/office/drawing/2014/main" id="{1F5AED5D-07E7-4110-80F0-A373C158E005}"/>
              </a:ext>
            </a:extLst>
          </p:cNvPr>
          <p:cNvPicPr>
            <a:picLocks noChangeAspect="1"/>
          </p:cNvPicPr>
          <p:nvPr/>
        </p:nvPicPr>
        <p:blipFill>
          <a:blip r:embed="rId5"/>
          <a:stretch>
            <a:fillRect/>
          </a:stretch>
        </p:blipFill>
        <p:spPr>
          <a:xfrm>
            <a:off x="1589299" y="1048858"/>
            <a:ext cx="2600325" cy="4791075"/>
          </a:xfrm>
          <a:prstGeom prst="rect">
            <a:avLst/>
          </a:prstGeom>
        </p:spPr>
      </p:pic>
      <p:pic>
        <p:nvPicPr>
          <p:cNvPr id="12" name="Picture 11">
            <a:extLst>
              <a:ext uri="{FF2B5EF4-FFF2-40B4-BE49-F238E27FC236}">
                <a16:creationId xmlns:a16="http://schemas.microsoft.com/office/drawing/2014/main" id="{D178D2E4-8BCB-42E0-B83D-6681417E5FE3}"/>
              </a:ext>
            </a:extLst>
          </p:cNvPr>
          <p:cNvPicPr>
            <a:picLocks noChangeAspect="1"/>
          </p:cNvPicPr>
          <p:nvPr/>
        </p:nvPicPr>
        <p:blipFill>
          <a:blip r:embed="rId6"/>
          <a:stretch>
            <a:fillRect/>
          </a:stretch>
        </p:blipFill>
        <p:spPr>
          <a:xfrm>
            <a:off x="9412551" y="1459829"/>
            <a:ext cx="2787166" cy="2957948"/>
          </a:xfrm>
          <a:prstGeom prst="rect">
            <a:avLst/>
          </a:prstGeom>
        </p:spPr>
      </p:pic>
      <p:sp>
        <p:nvSpPr>
          <p:cNvPr id="15" name="Rectangle 14">
            <a:extLst>
              <a:ext uri="{FF2B5EF4-FFF2-40B4-BE49-F238E27FC236}">
                <a16:creationId xmlns:a16="http://schemas.microsoft.com/office/drawing/2014/main" id="{01518823-A96F-48BD-A816-EF0F76DA6EBD}"/>
              </a:ext>
            </a:extLst>
          </p:cNvPr>
          <p:cNvSpPr/>
          <p:nvPr/>
        </p:nvSpPr>
        <p:spPr>
          <a:xfrm>
            <a:off x="9801635" y="2087272"/>
            <a:ext cx="2388779" cy="21920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EF90A61-9F23-4C26-BC1C-124EB990175C}"/>
              </a:ext>
            </a:extLst>
          </p:cNvPr>
          <p:cNvSpPr/>
          <p:nvPr/>
        </p:nvSpPr>
        <p:spPr>
          <a:xfrm>
            <a:off x="1997523" y="3851753"/>
            <a:ext cx="2192100" cy="2612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2FDDB4-7E32-4F53-925A-1038E6B803A9}"/>
              </a:ext>
            </a:extLst>
          </p:cNvPr>
          <p:cNvSpPr/>
          <p:nvPr/>
        </p:nvSpPr>
        <p:spPr>
          <a:xfrm>
            <a:off x="2188031" y="3220542"/>
            <a:ext cx="2001592" cy="23834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EA13AA-7CFA-4578-8013-835261E5B282}"/>
              </a:ext>
            </a:extLst>
          </p:cNvPr>
          <p:cNvSpPr/>
          <p:nvPr/>
        </p:nvSpPr>
        <p:spPr>
          <a:xfrm>
            <a:off x="1822346" y="1252870"/>
            <a:ext cx="2367277" cy="26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5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E2548-5EFE-4089-98B9-D85BA4E0E441}"/>
              </a:ext>
            </a:extLst>
          </p:cNvPr>
          <p:cNvPicPr>
            <a:picLocks noChangeAspect="1"/>
          </p:cNvPicPr>
          <p:nvPr/>
        </p:nvPicPr>
        <p:blipFill>
          <a:blip r:embed="rId3"/>
          <a:stretch>
            <a:fillRect/>
          </a:stretch>
        </p:blipFill>
        <p:spPr>
          <a:xfrm>
            <a:off x="2315975" y="1379716"/>
            <a:ext cx="2276905" cy="3727378"/>
          </a:xfrm>
          <a:prstGeom prst="rect">
            <a:avLst/>
          </a:prstGeom>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8931" y="2312034"/>
            <a:ext cx="1695336" cy="2336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trike="sngStrike" dirty="0"/>
              <a:t>Generated </a:t>
            </a:r>
            <a:r>
              <a:rPr lang="en-US" strike="sngStrike" dirty="0" err="1"/>
              <a:t>impl</a:t>
            </a:r>
            <a:r>
              <a:rPr lang="en-US" strike="sngStrike" dirty="0"/>
              <a:t> Directory</a:t>
            </a:r>
          </a:p>
        </p:txBody>
      </p:sp>
      <p:sp>
        <p:nvSpPr>
          <p:cNvPr id="10" name="Slide Number Placeholder 9"/>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54</a:t>
            </a:fld>
            <a:endParaRPr lang="en-US" dirty="0">
              <a:solidFill>
                <a:srgbClr val="0C0C0C">
                  <a:tint val="75000"/>
                </a:srgbClr>
              </a:solidFill>
              <a:latin typeface="Arial"/>
            </a:endParaRPr>
          </a:p>
        </p:txBody>
      </p:sp>
      <p:sp>
        <p:nvSpPr>
          <p:cNvPr id="6" name="TextBox 5"/>
          <p:cNvSpPr txBox="1"/>
          <p:nvPr/>
        </p:nvSpPr>
        <p:spPr>
          <a:xfrm>
            <a:off x="4816183" y="1625607"/>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Point IP Catalog to point to the </a:t>
            </a:r>
            <a:r>
              <a:rPr lang="en-US" sz="1200" b="1" dirty="0" err="1">
                <a:solidFill>
                  <a:srgbClr val="0C0C0C"/>
                </a:solidFill>
                <a:latin typeface="Arial"/>
              </a:rPr>
              <a:t>ip</a:t>
            </a:r>
            <a:r>
              <a:rPr lang="en-US" sz="1200" b="1" dirty="0">
                <a:solidFill>
                  <a:srgbClr val="0C0C0C"/>
                </a:solidFill>
                <a:latin typeface="Arial"/>
              </a:rPr>
              <a:t> directory</a:t>
            </a:r>
          </a:p>
        </p:txBody>
      </p:sp>
      <p:cxnSp>
        <p:nvCxnSpPr>
          <p:cNvPr id="8" name="Straight Arrow Connector 7"/>
          <p:cNvCxnSpPr>
            <a:cxnSpLocks/>
            <a:stCxn id="6" idx="1"/>
          </p:cNvCxnSpPr>
          <p:nvPr/>
        </p:nvCxnSpPr>
        <p:spPr>
          <a:xfrm flipH="1" flipV="1">
            <a:off x="3054890" y="1595199"/>
            <a:ext cx="1761293" cy="261241"/>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71761" y="5524032"/>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Generated </a:t>
            </a:r>
            <a:r>
              <a:rPr lang="en-US" sz="1200" b="1" dirty="0" err="1">
                <a:solidFill>
                  <a:srgbClr val="0C0C0C"/>
                </a:solidFill>
                <a:latin typeface="Arial"/>
              </a:rPr>
              <a:t>Verilog</a:t>
            </a:r>
            <a:r>
              <a:rPr lang="en-US" sz="1200" b="1" dirty="0">
                <a:solidFill>
                  <a:srgbClr val="0C0C0C"/>
                </a:solidFill>
                <a:latin typeface="Arial"/>
              </a:rPr>
              <a:t> RTL Files</a:t>
            </a:r>
          </a:p>
        </p:txBody>
      </p:sp>
      <p:sp>
        <p:nvSpPr>
          <p:cNvPr id="21" name="TextBox 20"/>
          <p:cNvSpPr txBox="1"/>
          <p:nvPr/>
        </p:nvSpPr>
        <p:spPr>
          <a:xfrm>
            <a:off x="5665839" y="4186946"/>
            <a:ext cx="2252507"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Header file for slave interfaces</a:t>
            </a:r>
          </a:p>
        </p:txBody>
      </p:sp>
      <p:cxnSp>
        <p:nvCxnSpPr>
          <p:cNvPr id="22" name="Straight Arrow Connector 21"/>
          <p:cNvCxnSpPr/>
          <p:nvPr/>
        </p:nvCxnSpPr>
        <p:spPr>
          <a:xfrm flipV="1">
            <a:off x="7877275" y="3751518"/>
            <a:ext cx="304801" cy="443965"/>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39806" y="2781741"/>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IP Integrator will use this file</a:t>
            </a:r>
          </a:p>
        </p:txBody>
      </p:sp>
      <p:cxnSp>
        <p:nvCxnSpPr>
          <p:cNvPr id="24" name="Straight Arrow Connector 23"/>
          <p:cNvCxnSpPr>
            <a:stCxn id="23" idx="1"/>
          </p:cNvCxnSpPr>
          <p:nvPr/>
        </p:nvCxnSpPr>
        <p:spPr>
          <a:xfrm flipH="1">
            <a:off x="4496619" y="3012573"/>
            <a:ext cx="443186"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V="1">
            <a:off x="9224269" y="4768968"/>
            <a:ext cx="744191" cy="893562"/>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939806" y="3458886"/>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XSDK will use this directory</a:t>
            </a:r>
          </a:p>
        </p:txBody>
      </p:sp>
      <p:cxnSp>
        <p:nvCxnSpPr>
          <p:cNvPr id="26" name="Straight Arrow Connector 25"/>
          <p:cNvCxnSpPr>
            <a:stCxn id="25" idx="1"/>
          </p:cNvCxnSpPr>
          <p:nvPr/>
        </p:nvCxnSpPr>
        <p:spPr>
          <a:xfrm flipH="1">
            <a:off x="3593875" y="3689718"/>
            <a:ext cx="1345931"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0799" y="1656995"/>
            <a:ext cx="2232932" cy="402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8E0B5130-4B08-4F7F-8CD0-595E4D7CA60D}"/>
              </a:ext>
            </a:extLst>
          </p:cNvPr>
          <p:cNvPicPr>
            <a:picLocks noChangeAspect="1"/>
          </p:cNvPicPr>
          <p:nvPr/>
        </p:nvPicPr>
        <p:blipFill>
          <a:blip r:embed="rId6"/>
          <a:stretch>
            <a:fillRect/>
          </a:stretch>
        </p:blipFill>
        <p:spPr>
          <a:xfrm>
            <a:off x="1275307" y="1406149"/>
            <a:ext cx="1019175" cy="10572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C Driver API for AXI4-Lite Interface</a:t>
            </a:r>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55</a:t>
            </a:fld>
            <a:endParaRPr lang="en-US" dirty="0">
              <a:solidFill>
                <a:srgbClr val="0C0C0C">
                  <a:tint val="75000"/>
                </a:srgbClr>
              </a:solidFill>
              <a:latin typeface="Aria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1486582"/>
            <a:ext cx="5410200" cy="4122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166" y="1486582"/>
            <a:ext cx="5418138" cy="281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6164" y="4447496"/>
            <a:ext cx="5418138"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540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A24-AC0A-4529-9B84-A1E5F0CA6891}"/>
              </a:ext>
            </a:extLst>
          </p:cNvPr>
          <p:cNvSpPr>
            <a:spLocks noGrp="1"/>
          </p:cNvSpPr>
          <p:nvPr>
            <p:ph type="title"/>
          </p:nvPr>
        </p:nvSpPr>
        <p:spPr>
          <a:xfrm>
            <a:off x="873932" y="2971081"/>
            <a:ext cx="7476527" cy="761747"/>
          </a:xfrm>
        </p:spPr>
        <p:txBody>
          <a:bodyPr/>
          <a:lstStyle/>
          <a:p>
            <a:r>
              <a:rPr lang="en-US" altLang="zh-CN" dirty="0"/>
              <a:t>Integrating the IP-XACT Hardware Accelerator in AXI System</a:t>
            </a:r>
            <a:endParaRPr lang="zh-CN" altLang="en-US" dirty="0"/>
          </a:p>
        </p:txBody>
      </p:sp>
    </p:spTree>
    <p:extLst>
      <p:ext uri="{BB962C8B-B14F-4D97-AF65-F5344CB8AC3E}">
        <p14:creationId xmlns:p14="http://schemas.microsoft.com/office/powerpoint/2010/main" val="10196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Embedded System Design using </a:t>
            </a:r>
            <a:r>
              <a:rPr lang="en-US" dirty="0" err="1"/>
              <a:t>Vivado</a:t>
            </a:r>
            <a:endParaRPr lang="en-US" dirty="0"/>
          </a:p>
        </p:txBody>
      </p:sp>
      <p:sp>
        <p:nvSpPr>
          <p:cNvPr id="2" name="Content Placeholder 1"/>
          <p:cNvSpPr>
            <a:spLocks noGrp="1"/>
          </p:cNvSpPr>
          <p:nvPr>
            <p:ph idx="1"/>
          </p:nvPr>
        </p:nvSpPr>
        <p:spPr>
          <a:xfrm>
            <a:off x="623218" y="965382"/>
            <a:ext cx="11324942" cy="6094324"/>
          </a:xfrm>
        </p:spPr>
        <p:txBody>
          <a:bodyPr/>
          <a:lstStyle/>
          <a:p>
            <a:r>
              <a:rPr lang="en-US" sz="1800" dirty="0"/>
              <a:t>Create a new </a:t>
            </a:r>
            <a:r>
              <a:rPr lang="en-US" sz="1800" dirty="0" err="1"/>
              <a:t>Vivado</a:t>
            </a:r>
            <a:r>
              <a:rPr lang="en-US" sz="1800" dirty="0"/>
              <a:t> project, or open an existing project</a:t>
            </a:r>
          </a:p>
          <a:p>
            <a:r>
              <a:rPr lang="en-US" sz="1800" dirty="0"/>
              <a:t>Invoke IP Integrator</a:t>
            </a:r>
          </a:p>
          <a:p>
            <a:r>
              <a:rPr lang="en-US" sz="1800" dirty="0"/>
              <a:t>Construct(modify) the hardware portion of the embedded design by adding the IP-XACT hardware accelerator created in </a:t>
            </a:r>
            <a:r>
              <a:rPr lang="en-US" sz="1800" dirty="0" err="1"/>
              <a:t>Vitis</a:t>
            </a:r>
            <a:r>
              <a:rPr lang="en-US" sz="1800" dirty="0"/>
              <a:t> HLS</a:t>
            </a:r>
          </a:p>
          <a:p>
            <a:r>
              <a:rPr lang="en-US" sz="1800" dirty="0"/>
              <a:t>Create (Update) top level HDL wrapper</a:t>
            </a:r>
          </a:p>
          <a:p>
            <a:r>
              <a:rPr lang="en-US" sz="1800" dirty="0"/>
              <a:t>Synthesize any non-embedded components and implement in </a:t>
            </a:r>
            <a:r>
              <a:rPr lang="en-US" sz="1800" dirty="0" err="1"/>
              <a:t>Vivado</a:t>
            </a:r>
            <a:endParaRPr lang="en-US" sz="1800" dirty="0"/>
          </a:p>
          <a:p>
            <a:r>
              <a:rPr lang="en-US" sz="1800" dirty="0"/>
              <a:t>Export the hardware description(XSA File), and launch VITIS</a:t>
            </a:r>
          </a:p>
          <a:p>
            <a:r>
              <a:rPr lang="en-US" sz="1800" dirty="0"/>
              <a:t>Create a new </a:t>
            </a:r>
            <a:r>
              <a:rPr lang="en-US" sz="1800" dirty="0">
                <a:ea typeface="Calibri" pitchFamily="34" charset="0"/>
                <a:cs typeface="Times New Roman" pitchFamily="18" charset="0"/>
              </a:rPr>
              <a:t>platform project from XSA </a:t>
            </a:r>
            <a:r>
              <a:rPr lang="en-US" sz="1800" dirty="0"/>
              <a:t>and application projects in the VITIS</a:t>
            </a:r>
          </a:p>
          <a:p>
            <a:r>
              <a:rPr lang="en-US" sz="1800" dirty="0"/>
              <a:t>Compile the software with the GNU cross-compiler in VITIS</a:t>
            </a:r>
          </a:p>
          <a:p>
            <a:r>
              <a:rPr lang="en-US" sz="1800" dirty="0"/>
              <a:t>Download the programmable logic’s completed bitstream using Xilinx Tools &gt; Program FPGA in VITIS </a:t>
            </a:r>
          </a:p>
          <a:p>
            <a:r>
              <a:rPr lang="en-US" sz="1800" dirty="0"/>
              <a:t>Use VITIS to download and execute the program (the ELF file)</a:t>
            </a:r>
          </a:p>
          <a:p>
            <a:endParaRPr lang="en-US" sz="2000" dirty="0"/>
          </a:p>
        </p:txBody>
      </p:sp>
      <p:sp>
        <p:nvSpPr>
          <p:cNvPr id="5" name="Slide Number Placeholder 4"/>
          <p:cNvSpPr>
            <a:spLocks noGrp="1"/>
          </p:cNvSpPr>
          <p:nvPr>
            <p:ph type="sldNum" sz="quarter" idx="10"/>
          </p:nvPr>
        </p:nvSpPr>
        <p:spPr>
          <a:xfrm>
            <a:off x="579120" y="6325606"/>
            <a:ext cx="4297679" cy="365125"/>
          </a:xfrm>
        </p:spPr>
        <p:txBody>
          <a:bodyPr/>
          <a:lstStyle/>
          <a:p>
            <a:pPr>
              <a:defRPr/>
            </a:pPr>
            <a:r>
              <a:rPr lang="en-US" dirty="0"/>
              <a:t>Creating Processor System 24- </a:t>
            </a:r>
            <a:fld id="{99D29FBF-A473-46DA-BC14-675AC1C8F9A5}" type="slidenum">
              <a:rPr lang="en-US" smtClean="0"/>
              <a:pPr>
                <a:defRPr/>
              </a:pPr>
              <a:t>57</a:t>
            </a:fld>
            <a:endParaRPr lang="en-US" dirty="0"/>
          </a:p>
        </p:txBody>
      </p:sp>
    </p:spTree>
    <p:extLst>
      <p:ext uri="{BB962C8B-B14F-4D97-AF65-F5344CB8AC3E}">
        <p14:creationId xmlns:p14="http://schemas.microsoft.com/office/powerpoint/2010/main" val="1010948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Embedded System Design using </a:t>
            </a:r>
            <a:r>
              <a:rPr lang="en-US" dirty="0" err="1"/>
              <a:t>Vivado</a:t>
            </a:r>
            <a:endParaRPr lang="en-US" dirty="0"/>
          </a:p>
        </p:txBody>
      </p:sp>
      <p:sp>
        <p:nvSpPr>
          <p:cNvPr id="2" name="Content Placeholder 1"/>
          <p:cNvSpPr>
            <a:spLocks noGrp="1"/>
          </p:cNvSpPr>
          <p:nvPr>
            <p:ph idx="1"/>
          </p:nvPr>
        </p:nvSpPr>
        <p:spPr>
          <a:xfrm>
            <a:off x="623218" y="965382"/>
            <a:ext cx="10512862" cy="6094324"/>
          </a:xfrm>
        </p:spPr>
        <p:txBody>
          <a:bodyPr/>
          <a:lstStyle/>
          <a:p>
            <a:r>
              <a:rPr lang="en-US" sz="2000" dirty="0"/>
              <a:t>Create a new </a:t>
            </a:r>
            <a:r>
              <a:rPr lang="en-US" sz="2000" dirty="0" err="1"/>
              <a:t>Vivado</a:t>
            </a:r>
            <a:r>
              <a:rPr lang="en-US" sz="2000" dirty="0"/>
              <a:t> project, or open an existing project</a:t>
            </a:r>
          </a:p>
          <a:p>
            <a:r>
              <a:rPr lang="en-US" sz="2000" dirty="0"/>
              <a:t>Invoke IP Integrator</a:t>
            </a:r>
          </a:p>
          <a:p>
            <a:r>
              <a:rPr lang="en-US" sz="2000" dirty="0"/>
              <a:t>Construct(modify) the hardware portion of the embedded design by adding the IP-XACT hardware accelerator created in </a:t>
            </a:r>
            <a:r>
              <a:rPr lang="en-US" sz="2000" dirty="0" err="1">
                <a:highlight>
                  <a:srgbClr val="FFFF00"/>
                </a:highlight>
              </a:rPr>
              <a:t>Vitis</a:t>
            </a:r>
            <a:r>
              <a:rPr lang="en-US" sz="2000" dirty="0"/>
              <a:t> HLS</a:t>
            </a:r>
          </a:p>
          <a:p>
            <a:r>
              <a:rPr lang="en-US" sz="2000" dirty="0"/>
              <a:t>Create (Update) top level HDL wrapper</a:t>
            </a:r>
          </a:p>
          <a:p>
            <a:r>
              <a:rPr lang="en-US" sz="2000" dirty="0"/>
              <a:t>Synthesize any non-embedded components and implement in </a:t>
            </a:r>
            <a:r>
              <a:rPr lang="en-US" sz="2000" dirty="0" err="1"/>
              <a:t>Vivado</a:t>
            </a:r>
            <a:endParaRPr lang="en-US" sz="2000" dirty="0"/>
          </a:p>
          <a:p>
            <a:r>
              <a:rPr lang="en-US" sz="2000" dirty="0"/>
              <a:t>Export the hardware description</a:t>
            </a:r>
            <a:r>
              <a:rPr lang="en-US" sz="2000" dirty="0">
                <a:highlight>
                  <a:srgbClr val="FFFF00"/>
                </a:highlight>
              </a:rPr>
              <a:t>(XSA File), </a:t>
            </a:r>
            <a:r>
              <a:rPr lang="en-US" sz="2000" dirty="0"/>
              <a:t>and launch </a:t>
            </a:r>
            <a:r>
              <a:rPr lang="en-US" sz="2000" strike="sngStrike" dirty="0">
                <a:highlight>
                  <a:srgbClr val="FFFF00"/>
                </a:highlight>
              </a:rPr>
              <a:t>XSDK</a:t>
            </a:r>
            <a:r>
              <a:rPr lang="en-US" sz="2000" dirty="0">
                <a:highlight>
                  <a:srgbClr val="FFFF00"/>
                </a:highlight>
              </a:rPr>
              <a:t>VITIS</a:t>
            </a:r>
          </a:p>
          <a:p>
            <a:r>
              <a:rPr lang="en-US" sz="2000" dirty="0"/>
              <a:t>Create a new </a:t>
            </a:r>
            <a:r>
              <a:rPr lang="en-US" sz="2000" dirty="0">
                <a:highlight>
                  <a:srgbClr val="FFFF00"/>
                </a:highlight>
                <a:ea typeface="Calibri" pitchFamily="34" charset="0"/>
                <a:cs typeface="Times New Roman" pitchFamily="18" charset="0"/>
              </a:rPr>
              <a:t>platform project from XSA </a:t>
            </a:r>
            <a:r>
              <a:rPr lang="en-US" sz="2000" strike="sngStrike" dirty="0"/>
              <a:t>software board support package </a:t>
            </a:r>
            <a:r>
              <a:rPr lang="en-US" sz="2000" dirty="0"/>
              <a:t>and application projects in the </a:t>
            </a:r>
            <a:r>
              <a:rPr lang="en-US" sz="2000" strike="sngStrike" dirty="0">
                <a:highlight>
                  <a:srgbClr val="FFFF00"/>
                </a:highlight>
              </a:rPr>
              <a:t>XSDK</a:t>
            </a:r>
            <a:r>
              <a:rPr lang="en-US" sz="2000" dirty="0">
                <a:highlight>
                  <a:srgbClr val="FFFF00"/>
                </a:highlight>
              </a:rPr>
              <a:t>VITIS</a:t>
            </a:r>
          </a:p>
          <a:p>
            <a:r>
              <a:rPr lang="en-US" sz="2000" dirty="0"/>
              <a:t>Compile the software with the GNU cross-compiler in </a:t>
            </a:r>
            <a:r>
              <a:rPr lang="en-US" sz="2000" strike="sngStrike" dirty="0">
                <a:highlight>
                  <a:srgbClr val="FFFF00"/>
                </a:highlight>
              </a:rPr>
              <a:t>XSDK</a:t>
            </a:r>
            <a:r>
              <a:rPr lang="en-US" sz="2000" dirty="0">
                <a:highlight>
                  <a:srgbClr val="FFFF00"/>
                </a:highlight>
              </a:rPr>
              <a:t>VITIS</a:t>
            </a:r>
          </a:p>
          <a:p>
            <a:r>
              <a:rPr lang="en-US" sz="2000" dirty="0"/>
              <a:t>Download the programmable logic’s completed bitstream using Xilinx Tools &gt; Program FPGA in </a:t>
            </a:r>
            <a:r>
              <a:rPr lang="en-US" sz="2000" strike="sngStrike" dirty="0">
                <a:highlight>
                  <a:srgbClr val="FFFF00"/>
                </a:highlight>
              </a:rPr>
              <a:t>XSDK</a:t>
            </a:r>
            <a:r>
              <a:rPr lang="en-US" sz="2000" dirty="0">
                <a:highlight>
                  <a:srgbClr val="FFFF00"/>
                </a:highlight>
              </a:rPr>
              <a:t>VITIS </a:t>
            </a:r>
          </a:p>
          <a:p>
            <a:r>
              <a:rPr lang="en-US" sz="2000" dirty="0"/>
              <a:t>Use </a:t>
            </a:r>
            <a:r>
              <a:rPr lang="en-US" sz="2000" strike="sngStrike" dirty="0">
                <a:highlight>
                  <a:srgbClr val="FFFF00"/>
                </a:highlight>
              </a:rPr>
              <a:t>XSDK</a:t>
            </a:r>
            <a:r>
              <a:rPr lang="en-US" sz="2000" dirty="0">
                <a:highlight>
                  <a:srgbClr val="FFFF00"/>
                </a:highlight>
              </a:rPr>
              <a:t>VITIS</a:t>
            </a:r>
            <a:r>
              <a:rPr lang="en-US" sz="2000" dirty="0"/>
              <a:t> to download and execute the program (the ELF file)</a:t>
            </a:r>
          </a:p>
          <a:p>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58</a:t>
            </a:fld>
            <a:endParaRPr lang="en-US" dirty="0">
              <a:solidFill>
                <a:srgbClr val="0C0C0C">
                  <a:tint val="75000"/>
                </a:srgbClr>
              </a:solidFill>
              <a:latin typeface="Arial"/>
            </a:endParaRPr>
          </a:p>
        </p:txBody>
      </p:sp>
    </p:spTree>
    <p:extLst>
      <p:ext uri="{BB962C8B-B14F-4D97-AF65-F5344CB8AC3E}">
        <p14:creationId xmlns:p14="http://schemas.microsoft.com/office/powerpoint/2010/main" val="1895537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69E9-B70D-4559-B805-44B10E523837}"/>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20325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err="1"/>
              <a:t>Vivado</a:t>
            </a:r>
            <a:endParaRPr lang="en-US" dirty="0"/>
          </a:p>
        </p:txBody>
      </p:sp>
      <p:sp>
        <p:nvSpPr>
          <p:cNvPr id="2" name="Content Placeholder 1"/>
          <p:cNvSpPr>
            <a:spLocks noGrp="1"/>
          </p:cNvSpPr>
          <p:nvPr>
            <p:ph idx="1"/>
          </p:nvPr>
        </p:nvSpPr>
        <p:spPr>
          <a:xfrm>
            <a:off x="640080" y="1388129"/>
            <a:ext cx="10515600" cy="4759404"/>
          </a:xfrm>
        </p:spPr>
        <p:txBody>
          <a:bodyPr/>
          <a:lstStyle/>
          <a:p>
            <a:r>
              <a:rPr lang="en-US" altLang="zh-CN" dirty="0">
                <a:solidFill>
                  <a:schemeClr val="tx1"/>
                </a:solidFill>
                <a:cs typeface="Times New Roman" pitchFamily="18" charset="0"/>
              </a:rPr>
              <a:t>What are </a:t>
            </a: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IP Integrator and </a:t>
            </a:r>
            <a:r>
              <a:rPr lang="en-US" altLang="zh-CN" dirty="0" err="1">
                <a:cs typeface="Times New Roman" pitchFamily="18" charset="0"/>
              </a:rPr>
              <a:t>Vitis</a:t>
            </a:r>
            <a:r>
              <a:rPr lang="en-US" altLang="zh-CN" dirty="0">
                <a:solidFill>
                  <a:schemeClr val="tx1"/>
                </a:solidFill>
                <a:cs typeface="Times New Roman" pitchFamily="18" charset="0"/>
              </a:rPr>
              <a:t>?</a:t>
            </a:r>
          </a:p>
          <a:p>
            <a:pPr lvl="1">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is the tool suite for Xilinx FPGA design and includes capability for embedded system design</a:t>
            </a:r>
          </a:p>
          <a:p>
            <a:pPr lvl="2">
              <a:lnSpc>
                <a:spcPct val="100000"/>
              </a:lnSpc>
              <a:tabLst>
                <a:tab pos="88900" algn="l"/>
                <a:tab pos="317500" algn="l"/>
              </a:tabLst>
            </a:pPr>
            <a:r>
              <a:rPr lang="en-US" altLang="zh-CN" dirty="0">
                <a:cs typeface="Times New Roman" pitchFamily="18" charset="0"/>
              </a:rPr>
              <a:t>IP Integrator, is part of Vivado and allows block level design of the hardware part of an Embedded system</a:t>
            </a:r>
          </a:p>
          <a:p>
            <a:pPr lvl="2">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includes all the tools, IP, and documentation that are required for designing systems with the Zynq-7000 SoC hard core and/or Xilinx </a:t>
            </a:r>
            <a:r>
              <a:rPr lang="en-US" altLang="zh-CN" dirty="0" err="1">
                <a:cs typeface="Times New Roman" pitchFamily="18" charset="0"/>
              </a:rPr>
              <a:t>MicroBlaze</a:t>
            </a:r>
            <a:r>
              <a:rPr lang="en-US" altLang="zh-CN" dirty="0">
                <a:cs typeface="Times New Roman" pitchFamily="18" charset="0"/>
              </a:rPr>
              <a:t> soft core processor</a:t>
            </a:r>
          </a:p>
          <a:p>
            <a:pPr lvl="2">
              <a:lnSpc>
                <a:spcPct val="100000"/>
              </a:lnSpc>
              <a:tabLst>
                <a:tab pos="88900" algn="l"/>
                <a:tab pos="317500" algn="l"/>
              </a:tabLst>
            </a:pPr>
            <a:r>
              <a:rPr lang="en-IE" altLang="zh-CN" dirty="0">
                <a:cs typeface="Times New Roman" pitchFamily="18" charset="0"/>
              </a:rPr>
              <a:t>Vivado + IPI replaces ISE/EDK</a:t>
            </a:r>
            <a:endParaRPr lang="en-US" altLang="zh-CN" dirty="0">
              <a:cs typeface="Times New Roman" pitchFamily="18" charset="0"/>
            </a:endParaRPr>
          </a:p>
          <a:p>
            <a:pPr lvl="1">
              <a:lnSpc>
                <a:spcPct val="100000"/>
              </a:lnSpc>
              <a:tabLst>
                <a:tab pos="88900" algn="l"/>
                <a:tab pos="317500" algn="l"/>
              </a:tabLst>
            </a:pPr>
            <a:r>
              <a:rPr lang="en-US" altLang="zh-CN" dirty="0" err="1">
                <a:cs typeface="Times New Roman" pitchFamily="18" charset="0"/>
              </a:rPr>
              <a:t>Vitis</a:t>
            </a:r>
            <a:r>
              <a:rPr lang="en-US" altLang="zh-CN" dirty="0">
                <a:cs typeface="Times New Roman" pitchFamily="18" charset="0"/>
              </a:rPr>
              <a:t> core development kit includes comprehensive developer tools to design, debug, and deploy software applications targeted towards embedded processors</a:t>
            </a:r>
          </a:p>
          <a:p>
            <a:pPr lvl="2">
              <a:lnSpc>
                <a:spcPct val="100000"/>
              </a:lnSpc>
              <a:tabLst>
                <a:tab pos="88900" algn="l"/>
                <a:tab pos="317500" algn="l"/>
              </a:tabLst>
            </a:pPr>
            <a:r>
              <a:rPr lang="en-US" altLang="zh-CN" dirty="0">
                <a:cs typeface="Times New Roman" pitchFamily="18" charset="0"/>
              </a:rPr>
              <a:t>Xilinx Zynq, </a:t>
            </a:r>
            <a:r>
              <a:rPr lang="en-US" altLang="zh-CN" dirty="0" err="1">
                <a:cs typeface="Times New Roman" pitchFamily="18" charset="0"/>
              </a:rPr>
              <a:t>MPSoC</a:t>
            </a:r>
            <a:r>
              <a:rPr lang="en-US" altLang="zh-CN" dirty="0">
                <a:cs typeface="Times New Roman" pitchFamily="18" charset="0"/>
              </a:rPr>
              <a:t>, </a:t>
            </a:r>
            <a:r>
              <a:rPr lang="en-US" altLang="zh-CN" dirty="0" err="1">
                <a:cs typeface="Times New Roman" pitchFamily="18" charset="0"/>
              </a:rPr>
              <a:t>RFSoC</a:t>
            </a:r>
            <a:r>
              <a:rPr lang="en-US" altLang="zh-CN" dirty="0">
                <a:cs typeface="Times New Roman" pitchFamily="18" charset="0"/>
              </a:rPr>
              <a:t>, and ACAP devices.</a:t>
            </a:r>
          </a:p>
          <a:p>
            <a:pPr>
              <a:tabLst>
                <a:tab pos="88900" algn="l"/>
                <a:tab pos="317500" algn="l"/>
              </a:tabLst>
            </a:pP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is the overall project manager and is used for developing non-embedded hardware and instantiating embedded systems</a:t>
            </a:r>
          </a:p>
          <a:p>
            <a:pPr lvl="1">
              <a:lnSpc>
                <a:spcPct val="100000"/>
              </a:lnSpc>
              <a:tabLst>
                <a:tab pos="88900" algn="l"/>
                <a:tab pos="317500" algn="l"/>
              </a:tabLst>
            </a:pPr>
            <a:r>
              <a:rPr lang="en-US" altLang="zh-CN" dirty="0">
                <a:cs typeface="Times New Roman" pitchFamily="18" charset="0"/>
              </a:rPr>
              <a:t>Vivado/IP Integrator flow is recommended for developing Zynq embedded systems</a:t>
            </a:r>
            <a:endParaRPr lang="en-US" altLang="zh-CN" sz="1800" dirty="0">
              <a:cs typeface="Times New Roman" pitchFamily="18" charset="0"/>
            </a:endParaRPr>
          </a:p>
          <a:p>
            <a:endParaRPr lang="en-US" dirty="0"/>
          </a:p>
        </p:txBody>
      </p:sp>
      <p:sp>
        <p:nvSpPr>
          <p:cNvPr id="5" name="Slide Number Placeholder 4"/>
          <p:cNvSpPr>
            <a:spLocks noGrp="1"/>
          </p:cNvSpPr>
          <p:nvPr>
            <p:ph type="sldNum" sz="quarter" idx="10"/>
          </p:nvPr>
        </p:nvSpPr>
        <p:spPr>
          <a:xfrm>
            <a:off x="579120" y="6325606"/>
            <a:ext cx="3421379" cy="365125"/>
          </a:xfrm>
        </p:spPr>
        <p:txBody>
          <a:bodyPr/>
          <a:lstStyle/>
          <a:p>
            <a:pPr>
              <a:defRPr/>
            </a:pPr>
            <a:r>
              <a:rPr lang="en-US" dirty="0"/>
              <a:t>Creating Processor System 24- </a:t>
            </a:r>
            <a:fld id="{99D29FBF-A473-46DA-BC14-675AC1C8F9A5}" type="slidenum">
              <a:rPr lang="en-US" smtClean="0"/>
              <a:pPr>
                <a:defRPr/>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Embedded system development flow in FPGA involves</a:t>
            </a:r>
          </a:p>
          <a:p>
            <a:pPr lvl="1"/>
            <a:r>
              <a:rPr lang="en-US" dirty="0"/>
              <a:t>Developing hardware using IP Integrator and </a:t>
            </a:r>
            <a:r>
              <a:rPr lang="en-US" dirty="0" err="1"/>
              <a:t>Vivado</a:t>
            </a:r>
            <a:endParaRPr lang="en-US" dirty="0"/>
          </a:p>
          <a:p>
            <a:pPr lvl="1"/>
            <a:r>
              <a:rPr lang="en-US" dirty="0"/>
              <a:t>Developing software using VITIS</a:t>
            </a:r>
          </a:p>
          <a:p>
            <a:r>
              <a:rPr lang="en-US" dirty="0"/>
              <a:t>hardware accelerator provides wide support of AXI interfaces, System Generator design, and design check point(</a:t>
            </a:r>
            <a:r>
              <a:rPr lang="en-US" dirty="0" err="1"/>
              <a:t>dcp</a:t>
            </a:r>
            <a:r>
              <a:rPr lang="en-US" dirty="0"/>
              <a:t>)</a:t>
            </a:r>
          </a:p>
          <a:p>
            <a:pPr lvl="1"/>
            <a:r>
              <a:rPr lang="en-US" dirty="0"/>
              <a:t>Use the INTERFACE directive</a:t>
            </a:r>
          </a:p>
          <a:p>
            <a:pPr lvl="1"/>
            <a:r>
              <a:rPr lang="en-US" dirty="0"/>
              <a:t>The choice of hardware accelerator is a function of the C variable type (pointer, etc.)</a:t>
            </a:r>
          </a:p>
          <a:p>
            <a:pPr lvl="0"/>
            <a:r>
              <a:rPr lang="en-US" dirty="0"/>
              <a:t>Start with the correct C argument type</a:t>
            </a:r>
          </a:p>
          <a:p>
            <a:pPr lvl="1"/>
            <a:r>
              <a:rPr lang="en-US" dirty="0"/>
              <a:t>Verify the design at the C level</a:t>
            </a:r>
          </a:p>
          <a:p>
            <a:pPr lvl="1"/>
            <a:r>
              <a:rPr lang="en-US" dirty="0"/>
              <a:t>Accept the default block-level I/O protocol</a:t>
            </a:r>
          </a:p>
          <a:p>
            <a:pPr lvl="1"/>
            <a:r>
              <a:rPr lang="en-US" dirty="0"/>
              <a:t>Select the port-level I/O protocol that gives the required hardware accelerator interface</a:t>
            </a:r>
          </a:p>
          <a:p>
            <a:pPr lvl="1"/>
            <a:r>
              <a:rPr lang="en-US" dirty="0"/>
              <a:t>Optionally group ports</a:t>
            </a:r>
          </a:p>
        </p:txBody>
      </p:sp>
      <p:sp>
        <p:nvSpPr>
          <p:cNvPr id="8" name="Slide Number Placeholder 7"/>
          <p:cNvSpPr>
            <a:spLocks noGrp="1"/>
          </p:cNvSpPr>
          <p:nvPr>
            <p:ph type="sldNum" sz="quarter" idx="10"/>
          </p:nvPr>
        </p:nvSpPr>
        <p:spPr>
          <a:xfrm>
            <a:off x="579120" y="6325606"/>
            <a:ext cx="4023359" cy="365125"/>
          </a:xfrm>
        </p:spPr>
        <p:txBody>
          <a:bodyPr/>
          <a:lstStyle/>
          <a:p>
            <a:pPr>
              <a:defRPr/>
            </a:pPr>
            <a:r>
              <a:rPr lang="en-US" dirty="0"/>
              <a:t>Creating Processor System 24- </a:t>
            </a:r>
            <a:fld id="{99D29FBF-A473-46DA-BC14-675AC1C8F9A5}" type="slidenum">
              <a:rPr lang="en-US" smtClean="0"/>
              <a:pPr>
                <a:defRPr/>
              </a:pPr>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Embedded system development flow in FPGA involves</a:t>
            </a:r>
          </a:p>
          <a:p>
            <a:pPr lvl="1"/>
            <a:r>
              <a:rPr lang="en-US" dirty="0"/>
              <a:t>Developing hardware using IP Integrator and </a:t>
            </a:r>
            <a:r>
              <a:rPr lang="en-US" dirty="0" err="1"/>
              <a:t>Vivado</a:t>
            </a:r>
            <a:endParaRPr lang="en-US" dirty="0"/>
          </a:p>
          <a:p>
            <a:pPr lvl="1"/>
            <a:r>
              <a:rPr lang="en-US" dirty="0"/>
              <a:t>Developing software using </a:t>
            </a:r>
            <a:r>
              <a:rPr lang="en-US" strike="sngStrike" dirty="0">
                <a:highlight>
                  <a:srgbClr val="FFFF00"/>
                </a:highlight>
              </a:rPr>
              <a:t>XSDK</a:t>
            </a:r>
            <a:r>
              <a:rPr lang="en-US" dirty="0">
                <a:highlight>
                  <a:srgbClr val="FFFF00"/>
                </a:highlight>
              </a:rPr>
              <a:t>VITIS</a:t>
            </a:r>
          </a:p>
          <a:p>
            <a:r>
              <a:rPr lang="en-US" dirty="0"/>
              <a:t>hardware accelerator provides wide support of AXI interfaces, System Generator design, and design check point(</a:t>
            </a:r>
            <a:r>
              <a:rPr lang="en-US" dirty="0" err="1"/>
              <a:t>dcp</a:t>
            </a:r>
            <a:r>
              <a:rPr lang="en-US" dirty="0"/>
              <a:t>)</a:t>
            </a:r>
          </a:p>
          <a:p>
            <a:pPr lvl="1"/>
            <a:r>
              <a:rPr lang="en-US" dirty="0"/>
              <a:t>Use the INTERFACE directive</a:t>
            </a:r>
          </a:p>
          <a:p>
            <a:pPr lvl="1"/>
            <a:r>
              <a:rPr lang="en-US" dirty="0"/>
              <a:t>The choice of hardware accelerator is a function of the C variable type (pointer, etc.)</a:t>
            </a:r>
          </a:p>
          <a:p>
            <a:pPr lvl="0"/>
            <a:r>
              <a:rPr lang="en-US" dirty="0"/>
              <a:t>Start with the correct C argument type</a:t>
            </a:r>
          </a:p>
          <a:p>
            <a:pPr lvl="1"/>
            <a:r>
              <a:rPr lang="en-US" dirty="0"/>
              <a:t>Verify the design at the C level</a:t>
            </a:r>
          </a:p>
          <a:p>
            <a:pPr lvl="1"/>
            <a:r>
              <a:rPr lang="en-US" dirty="0"/>
              <a:t>Accept the default block-level I/O protocol</a:t>
            </a:r>
          </a:p>
          <a:p>
            <a:pPr lvl="1"/>
            <a:r>
              <a:rPr lang="en-US" dirty="0"/>
              <a:t>Select the port-level I/O protocol that gives the required hardware accelerator interface</a:t>
            </a:r>
          </a:p>
          <a:p>
            <a:pPr lvl="1"/>
            <a:r>
              <a:rPr lang="en-US" dirty="0"/>
              <a:t>Optionally group ports</a:t>
            </a:r>
          </a:p>
        </p:txBody>
      </p:sp>
      <p:sp>
        <p:nvSpPr>
          <p:cNvPr id="8" name="Slide Number Placeholder 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61</a:t>
            </a:fld>
            <a:endParaRPr lang="en-US" dirty="0">
              <a:solidFill>
                <a:srgbClr val="0C0C0C">
                  <a:tint val="75000"/>
                </a:srgbClr>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15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err="1">
                <a:solidFill>
                  <a:srgbClr val="EE3424"/>
                </a:solidFill>
                <a:cs typeface="Times New Roman" pitchFamily="18" charset="0"/>
              </a:rPr>
              <a:t>Vivado</a:t>
            </a:r>
            <a:endParaRPr lang="en-US" dirty="0"/>
          </a:p>
        </p:txBody>
      </p:sp>
      <p:sp>
        <p:nvSpPr>
          <p:cNvPr id="2" name="Content Placeholder 1"/>
          <p:cNvSpPr>
            <a:spLocks noGrp="1"/>
          </p:cNvSpPr>
          <p:nvPr>
            <p:ph idx="1"/>
          </p:nvPr>
        </p:nvSpPr>
        <p:spPr/>
        <p:txBody>
          <a:bodyPr/>
          <a:lstStyle/>
          <a:p>
            <a:r>
              <a:rPr lang="en-US" altLang="zh-CN" dirty="0">
                <a:solidFill>
                  <a:schemeClr val="tx1"/>
                </a:solidFill>
                <a:cs typeface="Times New Roman" pitchFamily="18" charset="0"/>
              </a:rPr>
              <a:t>What are </a:t>
            </a: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IP Integrator and </a:t>
            </a:r>
            <a:r>
              <a:rPr lang="en-US" altLang="zh-CN" strike="sngStrike" dirty="0" err="1">
                <a:solidFill>
                  <a:schemeClr val="tx1"/>
                </a:solidFill>
                <a:highlight>
                  <a:srgbClr val="FFFF00"/>
                </a:highlight>
                <a:cs typeface="Times New Roman" pitchFamily="18" charset="0"/>
              </a:rPr>
              <a:t>SDK</a:t>
            </a:r>
            <a:r>
              <a:rPr lang="en-US" altLang="zh-CN" dirty="0" err="1">
                <a:solidFill>
                  <a:schemeClr val="tx1"/>
                </a:solidFill>
                <a:highlight>
                  <a:srgbClr val="FFFF00"/>
                </a:highlight>
                <a:cs typeface="Times New Roman" pitchFamily="18" charset="0"/>
              </a:rPr>
              <a:t>Vitis</a:t>
            </a:r>
            <a:r>
              <a:rPr lang="en-US" altLang="zh-CN" dirty="0">
                <a:solidFill>
                  <a:schemeClr val="tx1"/>
                </a:solidFill>
                <a:cs typeface="Times New Roman" pitchFamily="18" charset="0"/>
              </a:rPr>
              <a:t>?</a:t>
            </a:r>
          </a:p>
          <a:p>
            <a:pPr lvl="1">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is the tool suite for Xilinx FPGA design and includes capability for embedded system design</a:t>
            </a:r>
          </a:p>
          <a:p>
            <a:pPr lvl="2">
              <a:lnSpc>
                <a:spcPct val="100000"/>
              </a:lnSpc>
              <a:tabLst>
                <a:tab pos="88900" algn="l"/>
                <a:tab pos="317500" algn="l"/>
              </a:tabLst>
            </a:pPr>
            <a:r>
              <a:rPr lang="en-US" altLang="zh-CN" dirty="0">
                <a:cs typeface="Times New Roman" pitchFamily="18" charset="0"/>
              </a:rPr>
              <a:t>IP Integrator, is part of Vivado and allows block level design of the hardware part of an Embedded system</a:t>
            </a:r>
          </a:p>
          <a:p>
            <a:pPr lvl="2">
              <a:lnSpc>
                <a:spcPct val="100000"/>
              </a:lnSpc>
              <a:tabLst>
                <a:tab pos="88900" algn="l"/>
                <a:tab pos="317500" algn="l"/>
              </a:tabLst>
            </a:pPr>
            <a:r>
              <a:rPr lang="en-US" altLang="zh-CN" strike="sngStrike" dirty="0">
                <a:cs typeface="Times New Roman" pitchFamily="18" charset="0"/>
              </a:rPr>
              <a:t>Integrated into Vivado</a:t>
            </a:r>
          </a:p>
          <a:p>
            <a:pPr lvl="2">
              <a:lnSpc>
                <a:spcPct val="100000"/>
              </a:lnSpc>
              <a:tabLst>
                <a:tab pos="88900" algn="l"/>
                <a:tab pos="317500" algn="l"/>
              </a:tabLst>
            </a:pPr>
            <a:r>
              <a:rPr lang="en-US" altLang="zh-CN" dirty="0">
                <a:cs typeface="Times New Roman" pitchFamily="18" charset="0"/>
              </a:rPr>
              <a:t>Vivado includes all the tools, IP, and documentation that are required for designing systems with the Zynq-7000 SoC hard core and/or Xilinx </a:t>
            </a:r>
            <a:r>
              <a:rPr lang="en-US" altLang="zh-CN" dirty="0" err="1">
                <a:cs typeface="Times New Roman" pitchFamily="18" charset="0"/>
              </a:rPr>
              <a:t>MicroBlaze</a:t>
            </a:r>
            <a:r>
              <a:rPr lang="en-US" altLang="zh-CN" dirty="0">
                <a:cs typeface="Times New Roman" pitchFamily="18" charset="0"/>
              </a:rPr>
              <a:t> soft core processor</a:t>
            </a:r>
          </a:p>
          <a:p>
            <a:pPr lvl="2">
              <a:lnSpc>
                <a:spcPct val="100000"/>
              </a:lnSpc>
              <a:tabLst>
                <a:tab pos="88900" algn="l"/>
                <a:tab pos="317500" algn="l"/>
              </a:tabLst>
            </a:pPr>
            <a:r>
              <a:rPr lang="en-IE" altLang="zh-CN" dirty="0">
                <a:cs typeface="Times New Roman" pitchFamily="18" charset="0"/>
              </a:rPr>
              <a:t>Vivado + IPI replaces ISE/EDK</a:t>
            </a:r>
            <a:endParaRPr lang="en-US" altLang="zh-CN" dirty="0">
              <a:cs typeface="Times New Roman" pitchFamily="18" charset="0"/>
            </a:endParaRPr>
          </a:p>
          <a:p>
            <a:pPr lvl="1">
              <a:lnSpc>
                <a:spcPct val="100000"/>
              </a:lnSpc>
              <a:tabLst>
                <a:tab pos="88900" algn="l"/>
                <a:tab pos="317500" algn="l"/>
              </a:tabLst>
            </a:pPr>
            <a:r>
              <a:rPr lang="en-US" altLang="zh-CN" dirty="0" err="1">
                <a:highlight>
                  <a:srgbClr val="FFFF00"/>
                </a:highlight>
                <a:cs typeface="Times New Roman" pitchFamily="18" charset="0"/>
              </a:rPr>
              <a:t>Vitis</a:t>
            </a:r>
            <a:r>
              <a:rPr lang="en-US" altLang="zh-CN" dirty="0">
                <a:highlight>
                  <a:srgbClr val="FFFF00"/>
                </a:highlight>
                <a:cs typeface="Times New Roman" pitchFamily="18" charset="0"/>
              </a:rPr>
              <a:t> core development kit includes comprehensive developer tools to design, debug, and deploy software applications targeted towards embedded processors</a:t>
            </a:r>
          </a:p>
          <a:p>
            <a:pPr lvl="2">
              <a:lnSpc>
                <a:spcPct val="100000"/>
              </a:lnSpc>
              <a:tabLst>
                <a:tab pos="88900" algn="l"/>
                <a:tab pos="317500" algn="l"/>
              </a:tabLst>
            </a:pPr>
            <a:r>
              <a:rPr lang="en-US" altLang="zh-CN" dirty="0">
                <a:highlight>
                  <a:srgbClr val="FFFF00"/>
                </a:highlight>
                <a:cs typeface="Times New Roman" pitchFamily="18" charset="0"/>
              </a:rPr>
              <a:t>Xilinx Zynq, </a:t>
            </a:r>
            <a:r>
              <a:rPr lang="en-US" altLang="zh-CN" dirty="0" err="1">
                <a:highlight>
                  <a:srgbClr val="FFFF00"/>
                </a:highlight>
                <a:cs typeface="Times New Roman" pitchFamily="18" charset="0"/>
              </a:rPr>
              <a:t>MPSoC</a:t>
            </a:r>
            <a:r>
              <a:rPr lang="en-US" altLang="zh-CN" dirty="0">
                <a:highlight>
                  <a:srgbClr val="FFFF00"/>
                </a:highlight>
                <a:cs typeface="Times New Roman" pitchFamily="18" charset="0"/>
              </a:rPr>
              <a:t>, </a:t>
            </a:r>
            <a:r>
              <a:rPr lang="en-US" altLang="zh-CN" dirty="0" err="1">
                <a:highlight>
                  <a:srgbClr val="FFFF00"/>
                </a:highlight>
                <a:cs typeface="Times New Roman" pitchFamily="18" charset="0"/>
              </a:rPr>
              <a:t>RFSoC</a:t>
            </a:r>
            <a:r>
              <a:rPr lang="en-US" altLang="zh-CN" dirty="0">
                <a:highlight>
                  <a:srgbClr val="FFFF00"/>
                </a:highlight>
                <a:cs typeface="Times New Roman" pitchFamily="18" charset="0"/>
              </a:rPr>
              <a:t>, and ACAP devices.</a:t>
            </a:r>
          </a:p>
          <a:p>
            <a:pPr lvl="1">
              <a:lnSpc>
                <a:spcPct val="100000"/>
              </a:lnSpc>
              <a:tabLst>
                <a:tab pos="88900" algn="l"/>
                <a:tab pos="317500" algn="l"/>
              </a:tabLst>
            </a:pPr>
            <a:r>
              <a:rPr lang="en-US" altLang="zh-CN" strike="sngStrike" dirty="0">
                <a:cs typeface="Times New Roman" pitchFamily="18" charset="0"/>
              </a:rPr>
              <a:t>SDK is an Eclipse-based software design environment</a:t>
            </a:r>
          </a:p>
          <a:p>
            <a:pPr lvl="2">
              <a:lnSpc>
                <a:spcPct val="100000"/>
              </a:lnSpc>
              <a:tabLst>
                <a:tab pos="88900" algn="l"/>
                <a:tab pos="317500" algn="l"/>
              </a:tabLst>
            </a:pPr>
            <a:r>
              <a:rPr lang="en-US" altLang="zh-CN" strike="sngStrike" dirty="0">
                <a:cs typeface="Times New Roman" pitchFamily="18" charset="0"/>
              </a:rPr>
              <a:t>Enables the integration of hardware and software components</a:t>
            </a:r>
          </a:p>
          <a:p>
            <a:pPr lvl="2">
              <a:lnSpc>
                <a:spcPct val="100000"/>
              </a:lnSpc>
              <a:tabLst>
                <a:tab pos="88900" algn="l"/>
                <a:tab pos="317500" algn="l"/>
              </a:tabLst>
            </a:pPr>
            <a:r>
              <a:rPr lang="en-IE" altLang="zh-CN" strike="sngStrike" dirty="0">
                <a:cs typeface="Times New Roman" pitchFamily="18" charset="0"/>
              </a:rPr>
              <a:t>Links from </a:t>
            </a:r>
            <a:r>
              <a:rPr lang="en-IE" altLang="zh-CN" strike="sngStrike" dirty="0" err="1">
                <a:cs typeface="Times New Roman" pitchFamily="18" charset="0"/>
              </a:rPr>
              <a:t>Vivado</a:t>
            </a:r>
            <a:endParaRPr lang="en-US" altLang="zh-CN" strike="sngStrike" dirty="0">
              <a:cs typeface="Times New Roman" pitchFamily="18" charset="0"/>
            </a:endParaRPr>
          </a:p>
          <a:p>
            <a:pPr>
              <a:tabLst>
                <a:tab pos="88900" algn="l"/>
                <a:tab pos="317500" algn="l"/>
              </a:tabLst>
            </a:pPr>
            <a:r>
              <a:rPr lang="en-US" altLang="zh-CN" dirty="0">
                <a:solidFill>
                  <a:schemeClr val="tx1"/>
                </a:solidFill>
                <a:cs typeface="Times New Roman" pitchFamily="18" charset="0"/>
              </a:rPr>
              <a:t>Vivado is the overall project manager and is used for developing non-embedded hardware and instantiating embedded systems</a:t>
            </a:r>
          </a:p>
          <a:p>
            <a:pPr lvl="1">
              <a:lnSpc>
                <a:spcPct val="100000"/>
              </a:lnSpc>
              <a:tabLst>
                <a:tab pos="88900" algn="l"/>
                <a:tab pos="317500" algn="l"/>
              </a:tabLst>
            </a:pPr>
            <a:r>
              <a:rPr lang="en-US" altLang="zh-CN" dirty="0">
                <a:cs typeface="Times New Roman" pitchFamily="18" charset="0"/>
              </a:rPr>
              <a:t>Vivado/IP Integrator flow is recommended for developing Zynq embedded systems</a:t>
            </a:r>
            <a:endParaRPr lang="en-US" altLang="zh-CN" sz="1800" dirty="0">
              <a:cs typeface="Times New Roman" pitchFamily="18" charset="0"/>
            </a:endParaRPr>
          </a:p>
          <a:p>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7</a:t>
            </a:fld>
            <a:endParaRPr lang="en-US" dirty="0">
              <a:solidFill>
                <a:srgbClr val="0C0C0C">
                  <a:tint val="75000"/>
                </a:srgbClr>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Embedded System Tools: Hardware</a:t>
            </a:r>
            <a:endParaRPr lang="en-US" dirty="0"/>
          </a:p>
        </p:txBody>
      </p:sp>
      <p:sp>
        <p:nvSpPr>
          <p:cNvPr id="2" name="Content Placeholder 1"/>
          <p:cNvSpPr>
            <a:spLocks noGrp="1"/>
          </p:cNvSpPr>
          <p:nvPr>
            <p:ph idx="1"/>
          </p:nvPr>
        </p:nvSpPr>
        <p:spPr/>
        <p:txBody>
          <a:bodyPr/>
          <a:lstStyle/>
          <a:p>
            <a:r>
              <a:rPr lang="en-US" dirty="0">
                <a:solidFill>
                  <a:schemeClr val="tx1"/>
                </a:solidFill>
              </a:rPr>
              <a:t>Hardware development tools</a:t>
            </a:r>
          </a:p>
          <a:p>
            <a:pPr lvl="1"/>
            <a:r>
              <a:rPr lang="en-US" dirty="0"/>
              <a:t>IP Integrator</a:t>
            </a:r>
          </a:p>
          <a:p>
            <a:pPr lvl="1"/>
            <a:r>
              <a:rPr lang="en-US" dirty="0"/>
              <a:t>IP Packager </a:t>
            </a:r>
          </a:p>
          <a:p>
            <a:pPr lvl="1"/>
            <a:r>
              <a:rPr lang="en-US" dirty="0"/>
              <a:t>Hardware netlist generation </a:t>
            </a:r>
          </a:p>
          <a:p>
            <a:pPr lvl="1"/>
            <a:r>
              <a:rPr lang="en-US" dirty="0"/>
              <a:t>Simulation model generation</a:t>
            </a:r>
          </a:p>
          <a:p>
            <a:pPr lvl="1"/>
            <a:r>
              <a:rPr lang="en-US" dirty="0"/>
              <a:t>Hardware debugging using </a:t>
            </a:r>
            <a:r>
              <a:rPr lang="en-US" dirty="0" err="1"/>
              <a:t>Vivado</a:t>
            </a:r>
            <a:r>
              <a:rPr lang="en-US" dirty="0"/>
              <a:t> analyzer cores </a:t>
            </a:r>
          </a:p>
          <a:p>
            <a:endParaRPr lang="en-US" dirty="0">
              <a:solidFill>
                <a:schemeClr val="tx1"/>
              </a:solidFill>
            </a:endParaRPr>
          </a:p>
        </p:txBody>
      </p:sp>
      <p:sp>
        <p:nvSpPr>
          <p:cNvPr id="5" name="Slide Number Placeholder 4"/>
          <p:cNvSpPr>
            <a:spLocks noGrp="1"/>
          </p:cNvSpPr>
          <p:nvPr>
            <p:ph type="sldNum" sz="quarter" idx="10"/>
          </p:nvPr>
        </p:nvSpPr>
        <p:spPr>
          <a:xfrm>
            <a:off x="579120" y="6325606"/>
            <a:ext cx="3779519" cy="365125"/>
          </a:xfrm>
        </p:spPr>
        <p:txBody>
          <a:bodyPr/>
          <a:lstStyle/>
          <a:p>
            <a:pPr>
              <a:defRPr/>
            </a:pPr>
            <a:r>
              <a:rPr lang="en-US" dirty="0"/>
              <a:t>Creating Processor System 24- </a:t>
            </a:r>
            <a:fld id="{99D29FBF-A473-46DA-BC14-675AC1C8F9A5}" type="slidenum">
              <a:rPr lang="en-US" smtClean="0"/>
              <a:pPr>
                <a:defRPr/>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Embedded System Tools: Software</a:t>
            </a:r>
            <a:endParaRPr lang="en-US" dirty="0"/>
          </a:p>
        </p:txBody>
      </p:sp>
      <p:sp>
        <p:nvSpPr>
          <p:cNvPr id="2" name="Content Placeholder 1"/>
          <p:cNvSpPr>
            <a:spLocks noGrp="1"/>
          </p:cNvSpPr>
          <p:nvPr>
            <p:ph idx="1"/>
          </p:nvPr>
        </p:nvSpPr>
        <p:spPr/>
        <p:txBody>
          <a:bodyPr/>
          <a:lstStyle/>
          <a:p>
            <a:r>
              <a:rPr lang="en-US" b="0" dirty="0" err="1"/>
              <a:t>Vitis</a:t>
            </a:r>
            <a:r>
              <a:rPr lang="en-US" b="0" dirty="0"/>
              <a:t> Unified Software Platform</a:t>
            </a:r>
          </a:p>
          <a:p>
            <a:pPr lvl="1"/>
            <a:r>
              <a:rPr lang="en-US" dirty="0"/>
              <a:t>Board support package creation </a:t>
            </a:r>
          </a:p>
          <a:p>
            <a:pPr lvl="1"/>
            <a:r>
              <a:rPr lang="en-US" dirty="0"/>
              <a:t>GNU software development tools</a:t>
            </a:r>
          </a:p>
          <a:p>
            <a:pPr lvl="1"/>
            <a:r>
              <a:rPr lang="en-US" dirty="0"/>
              <a:t>C/C++ compiler for the MicroBlaze and ARM Cortex-A9 processors (gcc)</a:t>
            </a:r>
          </a:p>
          <a:p>
            <a:pPr lvl="1"/>
            <a:r>
              <a:rPr lang="en-US" dirty="0"/>
              <a:t>Debugger for the MicroBlaze and ARM Cortex-A9 processors (system debugger)</a:t>
            </a:r>
          </a:p>
          <a:p>
            <a:pPr lvl="1"/>
            <a:r>
              <a:rPr lang="en-IE" dirty="0"/>
              <a:t>TCF framework – multicore debug</a:t>
            </a:r>
            <a:endParaRPr lang="en-US" dirty="0"/>
          </a:p>
          <a:p>
            <a:pPr lvl="1"/>
            <a:r>
              <a:rPr lang="en-US" dirty="0"/>
              <a:t>Feature</a:t>
            </a:r>
          </a:p>
          <a:p>
            <a:pPr lvl="2"/>
            <a:r>
              <a:rPr lang="en-US" b="0" dirty="0"/>
              <a:t>Importing target platform definition created using </a:t>
            </a:r>
            <a:r>
              <a:rPr lang="en-US" b="0" dirty="0" err="1"/>
              <a:t>Vivado</a:t>
            </a:r>
            <a:r>
              <a:rPr lang="en-US" b="0" dirty="0"/>
              <a:t>® Design Suite</a:t>
            </a:r>
          </a:p>
          <a:p>
            <a:pPr lvl="2"/>
            <a:r>
              <a:rPr lang="en-US" b="0" dirty="0"/>
              <a:t>Application development for single, multi-processor and heterogenous processor systems</a:t>
            </a:r>
          </a:p>
          <a:p>
            <a:pPr lvl="2"/>
            <a:r>
              <a:rPr lang="en-US" b="0" dirty="0"/>
              <a:t>Ability to create and configure board support packages (BSPs) for third-party OS</a:t>
            </a:r>
          </a:p>
          <a:p>
            <a:pPr lvl="2"/>
            <a:r>
              <a:rPr lang="en-US" b="0" dirty="0"/>
              <a:t>Board bring-up and Firmware development</a:t>
            </a:r>
          </a:p>
          <a:p>
            <a:pPr lvl="2"/>
            <a:r>
              <a:rPr lang="en-US" b="0" dirty="0"/>
              <a:t>System-level performance analysis and benchmarking</a:t>
            </a:r>
          </a:p>
          <a:p>
            <a:pPr lvl="2"/>
            <a:r>
              <a:rPr lang="en-US" b="0" dirty="0"/>
              <a:t>Real-time debug and trace of heterogeneous embedded systems</a:t>
            </a:r>
          </a:p>
          <a:p>
            <a:pPr lvl="3"/>
            <a:endParaRPr lang="en-US" dirty="0"/>
          </a:p>
          <a:p>
            <a:pPr lvl="1"/>
            <a:endParaRPr lang="en-US" dirty="0"/>
          </a:p>
        </p:txBody>
      </p:sp>
      <p:sp>
        <p:nvSpPr>
          <p:cNvPr id="5" name="Slide Number Placeholder 4"/>
          <p:cNvSpPr>
            <a:spLocks noGrp="1"/>
          </p:cNvSpPr>
          <p:nvPr>
            <p:ph type="sldNum" sz="quarter" idx="10"/>
          </p:nvPr>
        </p:nvSpPr>
        <p:spPr>
          <a:xfrm>
            <a:off x="579120" y="6325606"/>
            <a:ext cx="3848099" cy="365125"/>
          </a:xfrm>
        </p:spPr>
        <p:txBody>
          <a:bodyPr/>
          <a:lstStyle/>
          <a:p>
            <a:pPr>
              <a:defRPr/>
            </a:pPr>
            <a:r>
              <a:rPr lang="en-US" dirty="0"/>
              <a:t>Creating Processor System 24- </a:t>
            </a:r>
            <a:fld id="{99D29FBF-A473-46DA-BC14-675AC1C8F9A5}" type="slidenum">
              <a:rPr lang="en-US" smtClean="0"/>
              <a:pPr>
                <a:defRPr/>
              </a:pPr>
              <a:t>9</a:t>
            </a:fld>
            <a:endParaRPr lang="en-US" dirty="0"/>
          </a:p>
        </p:txBody>
      </p:sp>
    </p:spTree>
  </p:cSld>
  <p:clrMapOvr>
    <a:masterClrMapping/>
  </p:clrMapOvr>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 Template-2018_Final" id="{59614F72-ED6C-4F13-AF1A-893C27C977D5}" vid="{23EBD899-BF60-4C88-B6F9-094F3CC04C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E94A12-9E97-40EB-A974-3BC9F5C18103}">
  <ds:schemaRefs>
    <ds:schemaRef ds:uri="http://schemas.microsoft.com/sharepoint/v3/contenttype/forms"/>
  </ds:schemaRefs>
</ds:datastoreItem>
</file>

<file path=customXml/itemProps2.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5870</Words>
  <Application>Microsoft Office PowerPoint</Application>
  <PresentationFormat>Widescreen</PresentationFormat>
  <Paragraphs>890</Paragraphs>
  <Slides>62</Slides>
  <Notes>17</Notes>
  <HiddenSlides>27</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62</vt:i4>
      </vt:variant>
    </vt:vector>
  </HeadingPairs>
  <TitlesOfParts>
    <vt:vector size="73" baseType="lpstr">
      <vt:lpstr>Arial</vt:lpstr>
      <vt:lpstr>Calibri</vt:lpstr>
      <vt:lpstr>Consolas</vt:lpstr>
      <vt:lpstr>Courier New</vt:lpstr>
      <vt:lpstr>Microsoft Sans Serif</vt:lpstr>
      <vt:lpstr>Times New Roman</vt:lpstr>
      <vt:lpstr>Webdings</vt:lpstr>
      <vt:lpstr>Wingdings</vt:lpstr>
      <vt:lpstr>Wingdings 3</vt:lpstr>
      <vt:lpstr>Xilinx-5</vt:lpstr>
      <vt:lpstr>1_Xilinx-5</vt:lpstr>
      <vt:lpstr>Creating Processor System</vt:lpstr>
      <vt:lpstr>Objectives</vt:lpstr>
      <vt:lpstr>Outline</vt:lpstr>
      <vt:lpstr>Embedded Design Architecture in Zynq</vt:lpstr>
      <vt:lpstr>The PS and the PL</vt:lpstr>
      <vt:lpstr>Vivado</vt:lpstr>
      <vt:lpstr>Vivado</vt:lpstr>
      <vt:lpstr>Embedded System Tools: Hardware</vt:lpstr>
      <vt:lpstr>Embedded System Tools: Software</vt:lpstr>
      <vt:lpstr>Embedded System Tools: Software</vt:lpstr>
      <vt:lpstr>Vivado View</vt:lpstr>
      <vt:lpstr>Vivado View</vt:lpstr>
      <vt:lpstr>Embedded System Design using Vivado</vt:lpstr>
      <vt:lpstr>Embedded System Design using Vivado</vt:lpstr>
      <vt:lpstr>Add IP Integrator Block Diagram</vt:lpstr>
      <vt:lpstr>Add IP Integrator Block Diagram</vt:lpstr>
      <vt:lpstr>Configuring and Connecting Hardware in IP Integrator </vt:lpstr>
      <vt:lpstr>Add IP Integrator Block Diagram</vt:lpstr>
      <vt:lpstr>Exporting to VITIS</vt:lpstr>
      <vt:lpstr>Exporting to VITIS</vt:lpstr>
      <vt:lpstr>Software Development Flow</vt:lpstr>
      <vt:lpstr>Software Development Flow</vt:lpstr>
      <vt:lpstr>Creating IP-XACT Hardware Accelerator</vt:lpstr>
      <vt:lpstr>Port-Level Interfaces</vt:lpstr>
      <vt:lpstr>Port-Level Interfaces</vt:lpstr>
      <vt:lpstr>Interface Modes</vt:lpstr>
      <vt:lpstr>Interface Modes</vt:lpstr>
      <vt:lpstr>Native AXI Slave Lite Interface</vt:lpstr>
      <vt:lpstr>Native AXI Slave Lite Interface</vt:lpstr>
      <vt:lpstr>Controllable Register Maps in AXI4 Lite</vt:lpstr>
      <vt:lpstr>Controllable Register Maps in AXI4 Lite</vt:lpstr>
      <vt:lpstr>Native AXI4 Master</vt:lpstr>
      <vt:lpstr>Native AXI4 Master</vt:lpstr>
      <vt:lpstr>Native AXI4 Master : Offset Support</vt:lpstr>
      <vt:lpstr>Native AXI4 Master : Offset Support</vt:lpstr>
      <vt:lpstr>Native AXI4 Master: Offset=off</vt:lpstr>
      <vt:lpstr>Native AXI4 Master: Offset=off (default)</vt:lpstr>
      <vt:lpstr>Native AXI4 Master: Offset=direct</vt:lpstr>
      <vt:lpstr>Native AXI4 Master: Offset=direct</vt:lpstr>
      <vt:lpstr>Native AXI4 Master: Offset=slave(Default)</vt:lpstr>
      <vt:lpstr>Native AXI4 Master: Offset=slave(Default)</vt:lpstr>
      <vt:lpstr>Burst Accesses Inferred for AXI4 Master</vt:lpstr>
      <vt:lpstr>AXI4-Master : Burst Access with a Single Port</vt:lpstr>
      <vt:lpstr>AXI4-Master : Burst Access with Multiple Ports</vt:lpstr>
      <vt:lpstr>Burst Accesses Inferred for AXI4 Master</vt:lpstr>
      <vt:lpstr>Byte-Enable Accesses on AXI4 Master</vt:lpstr>
      <vt:lpstr>AXI4 Port Bundling</vt:lpstr>
      <vt:lpstr>AXI4 Port Bundling</vt:lpstr>
      <vt:lpstr>AXI4 Stream Interface: Ease of Use</vt:lpstr>
      <vt:lpstr>AXI4 Stream Interface: Ease of Use</vt:lpstr>
      <vt:lpstr>Generate the hardware accelerator</vt:lpstr>
      <vt:lpstr>Generate the hardware accelerator</vt:lpstr>
      <vt:lpstr>Generated impl Directory</vt:lpstr>
      <vt:lpstr>Generated impl Directory</vt:lpstr>
      <vt:lpstr>C Driver API for AXI4-Lite Interface</vt:lpstr>
      <vt:lpstr>Integrating the IP-XACT Hardware Accelerator in AXI System</vt:lpstr>
      <vt:lpstr>Embedded System Design using Vivado</vt:lpstr>
      <vt:lpstr>Embedded System Design using Vivado</vt:lpstr>
      <vt:lpstr>Summary</vt:lpstr>
      <vt:lpstr>Summary</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
  <dc:description/>
  <cp:revision>2</cp:revision>
  <dcterms:created xsi:type="dcterms:W3CDTF">2019-10-16T21:50:31Z</dcterms:created>
  <dcterms:modified xsi:type="dcterms:W3CDTF">2022-03-10T03:01:51Z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No Markings</vt:lpwstr>
  </property>
  <property fmtid="{D5CDD505-2E9C-101B-9397-08002B2CF9AE}" pid="3" name="IDENTIFIER">
    <vt:lpwstr>12B622CE-7949-4BC8-8A85-7A5041597B9E</vt:lpwstr>
  </property>
  <property fmtid="{D5CDD505-2E9C-101B-9397-08002B2CF9AE}" pid="4" name="TitusGUID">
    <vt:lpwstr>3ccd02ed-9359-48e8-b527-ff05ab9cddfa</vt:lpwstr>
  </property>
  <property fmtid="{D5CDD505-2E9C-101B-9397-08002B2CF9AE}" pid="5" name="ContentTypeId">
    <vt:lpwstr>0x01010058A00A9B6178BD498632E37D0AD5CC8E</vt:lpwstr>
  </property>
</Properties>
</file>